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46"/>
  </p:notesMasterIdLst>
  <p:sldIdLst>
    <p:sldId id="256" r:id="rId2"/>
    <p:sldId id="341" r:id="rId3"/>
    <p:sldId id="257" r:id="rId4"/>
    <p:sldId id="258" r:id="rId5"/>
    <p:sldId id="260" r:id="rId6"/>
    <p:sldId id="261" r:id="rId7"/>
    <p:sldId id="342" r:id="rId8"/>
    <p:sldId id="274" r:id="rId9"/>
    <p:sldId id="275" r:id="rId10"/>
    <p:sldId id="276" r:id="rId11"/>
    <p:sldId id="278" r:id="rId12"/>
    <p:sldId id="263" r:id="rId13"/>
    <p:sldId id="262" r:id="rId14"/>
    <p:sldId id="335" r:id="rId15"/>
    <p:sldId id="336" r:id="rId16"/>
    <p:sldId id="281" r:id="rId17"/>
    <p:sldId id="337" r:id="rId18"/>
    <p:sldId id="283" r:id="rId19"/>
    <p:sldId id="310" r:id="rId20"/>
    <p:sldId id="264" r:id="rId21"/>
    <p:sldId id="286" r:id="rId22"/>
    <p:sldId id="339" r:id="rId23"/>
    <p:sldId id="291" r:id="rId24"/>
    <p:sldId id="320" r:id="rId25"/>
    <p:sldId id="312" r:id="rId26"/>
    <p:sldId id="314" r:id="rId27"/>
    <p:sldId id="340" r:id="rId28"/>
    <p:sldId id="319" r:id="rId29"/>
    <p:sldId id="304" r:id="rId30"/>
    <p:sldId id="294" r:id="rId31"/>
    <p:sldId id="266" r:id="rId32"/>
    <p:sldId id="267" r:id="rId33"/>
    <p:sldId id="268" r:id="rId34"/>
    <p:sldId id="321" r:id="rId35"/>
    <p:sldId id="323" r:id="rId36"/>
    <p:sldId id="324" r:id="rId37"/>
    <p:sldId id="326" r:id="rId38"/>
    <p:sldId id="334" r:id="rId39"/>
    <p:sldId id="327" r:id="rId40"/>
    <p:sldId id="328" r:id="rId41"/>
    <p:sldId id="329" r:id="rId42"/>
    <p:sldId id="330" r:id="rId43"/>
    <p:sldId id="331" r:id="rId44"/>
    <p:sldId id="333"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A4773-6754-476C-8A6F-0A38D19E06A2}" type="datetimeFigureOut">
              <a:rPr lang="en-CA" smtClean="0"/>
              <a:t>2019-01-23</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F57CBD-8695-4A4C-82F3-C6B2D2B54CA4}" type="slidenum">
              <a:rPr lang="en-CA" smtClean="0"/>
              <a:t>‹#›</a:t>
            </a:fld>
            <a:endParaRPr lang="en-CA" dirty="0"/>
          </a:p>
        </p:txBody>
      </p:sp>
    </p:spTree>
    <p:extLst>
      <p:ext uri="{BB962C8B-B14F-4D97-AF65-F5344CB8AC3E}">
        <p14:creationId xmlns:p14="http://schemas.microsoft.com/office/powerpoint/2010/main" val="184728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F57CBD-8695-4A4C-82F3-C6B2D2B54CA4}" type="slidenum">
              <a:rPr lang="en-CA" smtClean="0"/>
              <a:t>3</a:t>
            </a:fld>
            <a:endParaRPr lang="en-CA" dirty="0"/>
          </a:p>
        </p:txBody>
      </p:sp>
    </p:spTree>
    <p:extLst>
      <p:ext uri="{BB962C8B-B14F-4D97-AF65-F5344CB8AC3E}">
        <p14:creationId xmlns:p14="http://schemas.microsoft.com/office/powerpoint/2010/main" val="746357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5C298-0AB4-468D-9BBB-72723681D5FA}" type="slidenum">
              <a:rPr lang="en-US" smtClean="0"/>
              <a:t>8</a:t>
            </a:fld>
            <a:endParaRPr lang="en-US" dirty="0"/>
          </a:p>
        </p:txBody>
      </p:sp>
    </p:spTree>
    <p:extLst>
      <p:ext uri="{BB962C8B-B14F-4D97-AF65-F5344CB8AC3E}">
        <p14:creationId xmlns:p14="http://schemas.microsoft.com/office/powerpoint/2010/main" val="3419278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5C298-0AB4-468D-9BBB-72723681D5FA}" type="slidenum">
              <a:rPr lang="en-US" smtClean="0"/>
              <a:t>9</a:t>
            </a:fld>
            <a:endParaRPr lang="en-US" dirty="0"/>
          </a:p>
        </p:txBody>
      </p:sp>
    </p:spTree>
    <p:extLst>
      <p:ext uri="{BB962C8B-B14F-4D97-AF65-F5344CB8AC3E}">
        <p14:creationId xmlns:p14="http://schemas.microsoft.com/office/powerpoint/2010/main" val="292972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5C298-0AB4-468D-9BBB-72723681D5FA}" type="slidenum">
              <a:rPr lang="en-US" smtClean="0"/>
              <a:t>10</a:t>
            </a:fld>
            <a:endParaRPr lang="en-US" dirty="0"/>
          </a:p>
        </p:txBody>
      </p:sp>
    </p:spTree>
    <p:extLst>
      <p:ext uri="{BB962C8B-B14F-4D97-AF65-F5344CB8AC3E}">
        <p14:creationId xmlns:p14="http://schemas.microsoft.com/office/powerpoint/2010/main" val="2416138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5C298-0AB4-468D-9BBB-72723681D5FA}" type="slidenum">
              <a:rPr lang="en-US" smtClean="0"/>
              <a:t>11</a:t>
            </a:fld>
            <a:endParaRPr lang="en-US" dirty="0"/>
          </a:p>
        </p:txBody>
      </p:sp>
    </p:spTree>
    <p:extLst>
      <p:ext uri="{BB962C8B-B14F-4D97-AF65-F5344CB8AC3E}">
        <p14:creationId xmlns:p14="http://schemas.microsoft.com/office/powerpoint/2010/main" val="3366624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Old St. Boniface: </a:t>
            </a:r>
            <a:r>
              <a:rPr lang="en-US" sz="1200" kern="1200" dirty="0">
                <a:solidFill>
                  <a:schemeClr val="tx1"/>
                </a:solidFill>
                <a:effectLst/>
                <a:latin typeface="+mn-lt"/>
                <a:ea typeface="+mn-ea"/>
                <a:cs typeface="+mn-cs"/>
              </a:rPr>
              <a:t> “There is nothing inherent in the hybrid functions, political, legislative or otherwise, of municipal </a:t>
            </a:r>
            <a:r>
              <a:rPr lang="en-US" sz="1200" kern="1200" dirty="0" err="1">
                <a:solidFill>
                  <a:schemeClr val="tx1"/>
                </a:solidFill>
                <a:effectLst/>
                <a:latin typeface="+mn-lt"/>
                <a:ea typeface="+mn-ea"/>
                <a:cs typeface="+mn-cs"/>
              </a:rPr>
              <a:t>councillors</a:t>
            </a:r>
            <a:r>
              <a:rPr lang="en-US" sz="1200" kern="1200" dirty="0">
                <a:solidFill>
                  <a:schemeClr val="tx1"/>
                </a:solidFill>
                <a:effectLst/>
                <a:latin typeface="+mn-lt"/>
                <a:ea typeface="+mn-ea"/>
                <a:cs typeface="+mn-cs"/>
              </a:rPr>
              <a:t> that would make it mandatory or desirable to excuse them from the requirement that they refrain from dealing with matters in respect of which they have a personal or other interest. It is not part of the job description that municipal </a:t>
            </a:r>
            <a:r>
              <a:rPr lang="en-US" sz="1200" kern="1200" dirty="0" err="1">
                <a:solidFill>
                  <a:schemeClr val="tx1"/>
                </a:solidFill>
                <a:effectLst/>
                <a:latin typeface="+mn-lt"/>
                <a:ea typeface="+mn-ea"/>
                <a:cs typeface="+mn-cs"/>
              </a:rPr>
              <a:t>councillors</a:t>
            </a:r>
            <a:r>
              <a:rPr lang="en-US" sz="1200" kern="1200" dirty="0">
                <a:solidFill>
                  <a:schemeClr val="tx1"/>
                </a:solidFill>
                <a:effectLst/>
                <a:latin typeface="+mn-lt"/>
                <a:ea typeface="+mn-ea"/>
                <a:cs typeface="+mn-cs"/>
              </a:rPr>
              <a:t> be personally interested in matters that come before them beyond the interest that they have in common with the other citizens in the municipality. Where such an interest is found, both at common law and by statute, a member of council is disqualified if the interest is so related to the exercise of public duty that a reasonably well-informed person would conclude that the interest might influence the exercise of that duty. This is commonly referred to as a conflict of interest”</a:t>
            </a:r>
            <a:endParaRPr lang="en-US" dirty="0"/>
          </a:p>
          <a:p>
            <a:endParaRPr lang="en-CA" dirty="0"/>
          </a:p>
        </p:txBody>
      </p:sp>
      <p:sp>
        <p:nvSpPr>
          <p:cNvPr id="4" name="Slide Number Placeholder 3"/>
          <p:cNvSpPr>
            <a:spLocks noGrp="1"/>
          </p:cNvSpPr>
          <p:nvPr>
            <p:ph type="sldNum" sz="quarter" idx="10"/>
          </p:nvPr>
        </p:nvSpPr>
        <p:spPr/>
        <p:txBody>
          <a:bodyPr/>
          <a:lstStyle/>
          <a:p>
            <a:fld id="{3E19D64B-97CC-4C4B-B95C-5D9114DE4B42}" type="slidenum">
              <a:rPr lang="en-CA" smtClean="0"/>
              <a:t>21</a:t>
            </a:fld>
            <a:endParaRPr lang="en-CA"/>
          </a:p>
        </p:txBody>
      </p:sp>
    </p:spTree>
    <p:extLst>
      <p:ext uri="{BB962C8B-B14F-4D97-AF65-F5344CB8AC3E}">
        <p14:creationId xmlns:p14="http://schemas.microsoft.com/office/powerpoint/2010/main" val="56850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F57CBD-8695-4A4C-82F3-C6B2D2B54CA4}" type="slidenum">
              <a:rPr lang="en-CA" smtClean="0"/>
              <a:t>25</a:t>
            </a:fld>
            <a:endParaRPr lang="en-CA" dirty="0"/>
          </a:p>
        </p:txBody>
      </p:sp>
    </p:spTree>
    <p:extLst>
      <p:ext uri="{BB962C8B-B14F-4D97-AF65-F5344CB8AC3E}">
        <p14:creationId xmlns:p14="http://schemas.microsoft.com/office/powerpoint/2010/main" val="2981590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5C298-0AB4-468D-9BBB-72723681D5FA}" type="slidenum">
              <a:rPr lang="en-US" smtClean="0"/>
              <a:t>44</a:t>
            </a:fld>
            <a:endParaRPr lang="en-US" dirty="0"/>
          </a:p>
        </p:txBody>
      </p:sp>
    </p:spTree>
    <p:extLst>
      <p:ext uri="{BB962C8B-B14F-4D97-AF65-F5344CB8AC3E}">
        <p14:creationId xmlns:p14="http://schemas.microsoft.com/office/powerpoint/2010/main" val="332797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62D317AE-ECD3-4F38-A509-E56A25D83143}" type="datetime1">
              <a:rPr lang="en-CA" smtClean="0"/>
              <a:t>2019-01-23</a:t>
            </a:fld>
            <a:endParaRPr lang="en-CA"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CA"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6B8537A5-0EE2-4FF7-BC0A-3D1FFF12F2AF}" type="slidenum">
              <a:rPr lang="en-CA" smtClean="0"/>
              <a:t>‹#›</a:t>
            </a:fld>
            <a:endParaRPr lang="en-CA"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26422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147B1D-AB7E-4ABD-8381-7BAC392C7CDA}" type="datetime1">
              <a:rPr lang="en-CA" smtClean="0"/>
              <a:t>2019-01-23</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413030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ACD589FC-D5B0-47F3-A6FA-6B663F754D42}" type="datetime1">
              <a:rPr lang="en-CA" smtClean="0"/>
              <a:t>2019-01-23</a:t>
            </a:fld>
            <a:endParaRPr lang="en-CA" dirty="0"/>
          </a:p>
        </p:txBody>
      </p:sp>
      <p:sp>
        <p:nvSpPr>
          <p:cNvPr id="5" name="Footer Placeholder 4"/>
          <p:cNvSpPr>
            <a:spLocks noGrp="1"/>
          </p:cNvSpPr>
          <p:nvPr>
            <p:ph type="ftr" sz="quarter" idx="11"/>
          </p:nvPr>
        </p:nvSpPr>
        <p:spPr>
          <a:xfrm>
            <a:off x="6536187" y="6315949"/>
            <a:ext cx="3814856" cy="365125"/>
          </a:xfrm>
        </p:spPr>
        <p:txBody>
          <a:bodyPr/>
          <a:lstStyle/>
          <a:p>
            <a:endParaRPr lang="en-CA" dirty="0"/>
          </a:p>
        </p:txBody>
      </p:sp>
      <p:sp>
        <p:nvSpPr>
          <p:cNvPr id="6" name="Slide Number Placeholder 5"/>
          <p:cNvSpPr>
            <a:spLocks noGrp="1"/>
          </p:cNvSpPr>
          <p:nvPr>
            <p:ph type="sldNum" sz="quarter" idx="12"/>
          </p:nvPr>
        </p:nvSpPr>
        <p:spPr>
          <a:xfrm>
            <a:off x="11784011" y="5607592"/>
            <a:ext cx="407988" cy="365125"/>
          </a:xfrm>
        </p:spPr>
        <p:txBody>
          <a:bodyPr/>
          <a:lstStyle/>
          <a:p>
            <a:fld id="{6B8537A5-0EE2-4FF7-BC0A-3D1FFF12F2AF}" type="slidenum">
              <a:rPr lang="en-CA" smtClean="0"/>
              <a:t>‹#›</a:t>
            </a:fld>
            <a:endParaRPr lang="en-CA"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9448697"/>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6BA97A-F3FE-49B8-B113-978593EE1F42}" type="datetime1">
              <a:rPr lang="en-CA" smtClean="0"/>
              <a:t>2019-01-23</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713250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E5CBE6C-57F1-408E-8064-BD50B01ED35A}" type="datetime1">
              <a:rPr lang="en-CA" smtClean="0"/>
              <a:t>2019-01-23</a:t>
            </a:fld>
            <a:endParaRPr lang="en-CA"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CA"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6B8537A5-0EE2-4FF7-BC0A-3D1FFF12F2AF}" type="slidenum">
              <a:rPr lang="en-CA" smtClean="0"/>
              <a:t>‹#›</a:t>
            </a:fld>
            <a:endParaRPr lang="en-CA"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975547"/>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F8FF9C-0C72-4DA1-8F49-FBA2B744443A}" type="datetime1">
              <a:rPr lang="en-CA" smtClean="0"/>
              <a:t>2019-01-23</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1899804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E2A85F-3E57-4FC2-8A5A-4DFC639E5B1A}" type="datetime1">
              <a:rPr lang="en-CA" smtClean="0"/>
              <a:t>2019-01-23</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824792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08C8E-D957-4549-95CA-33FF8E62F449}" type="datetime1">
              <a:rPr lang="en-CA" smtClean="0"/>
              <a:t>2019-01-23</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304290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A05C3-A97E-4896-9CC5-D7158C6E2DE3}" type="datetime1">
              <a:rPr lang="en-CA" smtClean="0"/>
              <a:t>2019-01-23</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372843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F84A210-FA43-4FDE-A3D1-9AE12ABA0BDC}" type="datetime1">
              <a:rPr lang="en-CA" smtClean="0"/>
              <a:t>2019-01-23</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92413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AB302B-9D1D-40DA-9764-C78AC7FC3A4E}" type="datetime1">
              <a:rPr lang="en-CA" smtClean="0"/>
              <a:t>2019-01-23</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B8537A5-0EE2-4FF7-BC0A-3D1FFF12F2AF}" type="slidenum">
              <a:rPr lang="en-CA" smtClean="0"/>
              <a:t>‹#›</a:t>
            </a:fld>
            <a:endParaRPr lang="en-CA" dirty="0"/>
          </a:p>
        </p:txBody>
      </p:sp>
    </p:spTree>
    <p:extLst>
      <p:ext uri="{BB962C8B-B14F-4D97-AF65-F5344CB8AC3E}">
        <p14:creationId xmlns:p14="http://schemas.microsoft.com/office/powerpoint/2010/main" val="108509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94A73EED-4530-4792-85D3-FAA7ADFC1960}" type="datetime1">
              <a:rPr lang="en-CA" smtClean="0"/>
              <a:t>2019-01-23</a:t>
            </a:fld>
            <a:endParaRPr lang="en-CA"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CA"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6B8537A5-0EE2-4FF7-BC0A-3D1FFF12F2AF}" type="slidenum">
              <a:rPr lang="en-CA" smtClean="0"/>
              <a:t>‹#›</a:t>
            </a:fld>
            <a:endParaRPr lang="en-CA"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21393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winnipeg.ca/council/integritycommission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lkapps.winnipeg.ca/dmis/ViewDoc.asp?DocId=16118&amp;SectionId=&amp;InitUr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winnipeg.ca/council/integritycommissioner/pdfs/CodeofConduct_Commentary.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winnipeg.ca/council/integritycommissioner/pdfs/CodeofConduct_Commentary.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eb2.gov.mb.ca/laws/statutes/ccsm/m225f.php#83(2)" TargetMode="External"/><Relationship Id="rId2" Type="http://schemas.openxmlformats.org/officeDocument/2006/relationships/hyperlink" Target="http://web2.gov.mb.ca/laws/statutes/ccsm/m225f.php#8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innipeg.ca/council/integritycommissioner/pdfs/ICMandateCouncilDecision.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innipeg.ca/council/integritycommissioner/pdfs/AwardReportCouncilDecis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4000">
              <a:schemeClr val="tx1">
                <a:lumMod val="65000"/>
              </a:schemeClr>
            </a:gs>
            <a:gs pos="12000">
              <a:schemeClr val="tx1">
                <a:lumMod val="65000"/>
              </a:schemeClr>
            </a:gs>
            <a:gs pos="7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F56E2-0A9B-4669-800D-521548469C56}"/>
              </a:ext>
            </a:extLst>
          </p:cNvPr>
          <p:cNvSpPr>
            <a:spLocks noGrp="1"/>
          </p:cNvSpPr>
          <p:nvPr>
            <p:ph type="ctrTitle"/>
          </p:nvPr>
        </p:nvSpPr>
        <p:spPr>
          <a:xfrm>
            <a:off x="1642711" y="523020"/>
            <a:ext cx="9144000" cy="2387600"/>
          </a:xfrm>
        </p:spPr>
        <p:txBody>
          <a:bodyPr>
            <a:noAutofit/>
          </a:bodyPr>
          <a:lstStyle/>
          <a:p>
            <a:br>
              <a:rPr lang="en-CA" sz="4000" b="1" i="0" dirty="0">
                <a:solidFill>
                  <a:schemeClr val="bg1"/>
                </a:solidFill>
              </a:rPr>
            </a:br>
            <a:br>
              <a:rPr lang="en-CA" sz="4000" b="1" i="0" dirty="0">
                <a:solidFill>
                  <a:schemeClr val="bg1"/>
                </a:solidFill>
              </a:rPr>
            </a:br>
            <a:r>
              <a:rPr lang="en-CA" sz="4000" b="1" i="0" dirty="0">
                <a:solidFill>
                  <a:schemeClr val="bg1"/>
                </a:solidFill>
              </a:rPr>
              <a:t>The Role of the Integrity Commissioner for the City of Winnipeg </a:t>
            </a:r>
            <a:br>
              <a:rPr lang="en-CA" sz="4000" b="1" i="0" dirty="0">
                <a:solidFill>
                  <a:schemeClr val="bg1"/>
                </a:solidFill>
              </a:rPr>
            </a:br>
            <a:br>
              <a:rPr lang="en-CA" sz="4000" i="0" dirty="0">
                <a:solidFill>
                  <a:schemeClr val="bg1"/>
                </a:solidFill>
              </a:rPr>
            </a:br>
            <a:r>
              <a:rPr lang="en-CA" sz="3000" i="0" dirty="0">
                <a:solidFill>
                  <a:schemeClr val="bg1"/>
                </a:solidFill>
              </a:rPr>
              <a:t>Presentation to the Office of the Auditor General of Manitoba </a:t>
            </a:r>
            <a:br>
              <a:rPr lang="en-CA" sz="3000" i="0" dirty="0">
                <a:solidFill>
                  <a:schemeClr val="bg1"/>
                </a:solidFill>
              </a:rPr>
            </a:br>
            <a:br>
              <a:rPr lang="en-CA" sz="3000" i="0" dirty="0">
                <a:solidFill>
                  <a:schemeClr val="bg1"/>
                </a:solidFill>
              </a:rPr>
            </a:br>
            <a:r>
              <a:rPr lang="en-CA" sz="3000" i="0" dirty="0">
                <a:solidFill>
                  <a:schemeClr val="bg1"/>
                </a:solidFill>
              </a:rPr>
              <a:t>January 29, 2019</a:t>
            </a:r>
          </a:p>
        </p:txBody>
      </p:sp>
      <p:sp>
        <p:nvSpPr>
          <p:cNvPr id="4" name="TextBox 3">
            <a:extLst>
              <a:ext uri="{FF2B5EF4-FFF2-40B4-BE49-F238E27FC236}">
                <a16:creationId xmlns:a16="http://schemas.microsoft.com/office/drawing/2014/main" id="{DD167CEA-36C3-449F-96E0-CB3951430726}"/>
              </a:ext>
            </a:extLst>
          </p:cNvPr>
          <p:cNvSpPr txBox="1"/>
          <p:nvPr/>
        </p:nvSpPr>
        <p:spPr>
          <a:xfrm>
            <a:off x="9809008" y="5735637"/>
            <a:ext cx="2214068" cy="938719"/>
          </a:xfrm>
          <a:prstGeom prst="rect">
            <a:avLst/>
          </a:prstGeom>
          <a:noFill/>
        </p:spPr>
        <p:txBody>
          <a:bodyPr wrap="none" rtlCol="0">
            <a:spAutoFit/>
          </a:bodyPr>
          <a:lstStyle/>
          <a:p>
            <a:r>
              <a:rPr lang="en-CA" sz="1600" b="1" dirty="0">
                <a:solidFill>
                  <a:schemeClr val="bg1"/>
                </a:solidFill>
                <a:latin typeface="+mj-lt"/>
              </a:rPr>
              <a:t>Sherri Walsh</a:t>
            </a:r>
          </a:p>
          <a:p>
            <a:r>
              <a:rPr lang="en-CA" sz="1400" dirty="0">
                <a:solidFill>
                  <a:schemeClr val="bg1"/>
                </a:solidFill>
                <a:latin typeface="+mj-lt"/>
              </a:rPr>
              <a:t>Integrity Commissioner </a:t>
            </a:r>
          </a:p>
          <a:p>
            <a:r>
              <a:rPr lang="en-CA" sz="1400" dirty="0">
                <a:solidFill>
                  <a:schemeClr val="bg1"/>
                </a:solidFill>
                <a:latin typeface="+mj-lt"/>
              </a:rPr>
              <a:t>for the City of Winnipeg</a:t>
            </a:r>
          </a:p>
          <a:p>
            <a:r>
              <a:rPr lang="en-CA" sz="1100" dirty="0">
                <a:solidFill>
                  <a:schemeClr val="bg1"/>
                </a:solidFill>
                <a:latin typeface="+mj-lt"/>
              </a:rPr>
              <a:t>swalsh@hillcounsel.com</a:t>
            </a:r>
          </a:p>
        </p:txBody>
      </p:sp>
      <p:sp>
        <p:nvSpPr>
          <p:cNvPr id="3" name="Slide Number Placeholder 2">
            <a:extLst>
              <a:ext uri="{FF2B5EF4-FFF2-40B4-BE49-F238E27FC236}">
                <a16:creationId xmlns:a16="http://schemas.microsoft.com/office/drawing/2014/main" id="{DA7AC0D3-644F-46AE-912D-00783DC1F1B0}"/>
              </a:ext>
            </a:extLst>
          </p:cNvPr>
          <p:cNvSpPr>
            <a:spLocks noGrp="1"/>
          </p:cNvSpPr>
          <p:nvPr>
            <p:ph type="sldNum" sz="quarter" idx="12"/>
          </p:nvPr>
        </p:nvSpPr>
        <p:spPr/>
        <p:txBody>
          <a:bodyPr/>
          <a:lstStyle/>
          <a:p>
            <a:fld id="{6B8537A5-0EE2-4FF7-BC0A-3D1FFF12F2AF}" type="slidenum">
              <a:rPr lang="en-CA" smtClean="0"/>
              <a:t>1</a:t>
            </a:fld>
            <a:endParaRPr lang="en-CA" dirty="0"/>
          </a:p>
        </p:txBody>
      </p:sp>
    </p:spTree>
    <p:extLst>
      <p:ext uri="{BB962C8B-B14F-4D97-AF65-F5344CB8AC3E}">
        <p14:creationId xmlns:p14="http://schemas.microsoft.com/office/powerpoint/2010/main" val="1334962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559678"/>
            <a:ext cx="4759569" cy="4952492"/>
          </a:xfrm>
        </p:spPr>
        <p:txBody>
          <a:bodyPr>
            <a:normAutofit/>
          </a:bodyPr>
          <a:lstStyle/>
          <a:p>
            <a:pPr algn="ctr"/>
            <a:r>
              <a:rPr lang="en-CA" sz="4500" b="1" dirty="0">
                <a:solidFill>
                  <a:schemeClr val="tx1"/>
                </a:solidFill>
              </a:rPr>
              <a:t>City of Winnipeg</a:t>
            </a:r>
            <a:br>
              <a:rPr lang="en-CA" sz="4500" b="1" dirty="0">
                <a:solidFill>
                  <a:schemeClr val="tx1"/>
                </a:solidFill>
              </a:rPr>
            </a:br>
            <a:r>
              <a:rPr lang="en-CA" sz="4500" b="1" dirty="0">
                <a:solidFill>
                  <a:schemeClr val="tx1"/>
                </a:solidFill>
              </a:rPr>
              <a:t>Integrity Commissioner’s </a:t>
            </a:r>
            <a:br>
              <a:rPr lang="en-CA" sz="4500" b="1" dirty="0">
                <a:solidFill>
                  <a:schemeClr val="tx1"/>
                </a:solidFill>
              </a:rPr>
            </a:br>
            <a:r>
              <a:rPr lang="en-CA" sz="4500" b="1" dirty="0">
                <a:solidFill>
                  <a:schemeClr val="tx1"/>
                </a:solidFill>
              </a:rPr>
              <a:t>Mandate</a:t>
            </a:r>
            <a:endParaRPr lang="en-US" sz="4500" b="1" dirty="0">
              <a:solidFill>
                <a:schemeClr val="tx1"/>
              </a:solidFill>
            </a:endParaRPr>
          </a:p>
        </p:txBody>
      </p:sp>
      <p:sp>
        <p:nvSpPr>
          <p:cNvPr id="3" name="Content Placeholder 2"/>
          <p:cNvSpPr>
            <a:spLocks noGrp="1"/>
          </p:cNvSpPr>
          <p:nvPr>
            <p:ph idx="1"/>
          </p:nvPr>
        </p:nvSpPr>
        <p:spPr/>
        <p:txBody>
          <a:bodyPr>
            <a:normAutofit fontScale="92500"/>
          </a:bodyPr>
          <a:lstStyle/>
          <a:p>
            <a:r>
              <a:rPr lang="en-CA" dirty="0">
                <a:solidFill>
                  <a:schemeClr val="tx1"/>
                </a:solidFill>
                <a:hlinkClick r:id="rId3"/>
              </a:rPr>
              <a:t>https://www.winnipeg.ca/council/integritycommissioner/</a:t>
            </a:r>
            <a:endParaRPr lang="en-CA" dirty="0">
              <a:solidFill>
                <a:schemeClr val="tx1"/>
              </a:solidFill>
            </a:endParaRPr>
          </a:p>
          <a:p>
            <a:r>
              <a:rPr lang="en-CA" dirty="0">
                <a:solidFill>
                  <a:schemeClr val="tx1"/>
                </a:solidFill>
              </a:rPr>
              <a:t>Advisory</a:t>
            </a:r>
          </a:p>
          <a:p>
            <a:pPr lvl="1"/>
            <a:r>
              <a:rPr lang="en-CA" dirty="0">
                <a:solidFill>
                  <a:schemeClr val="tx1"/>
                </a:solidFill>
              </a:rPr>
              <a:t>Provide advice to Members of Council and Council as a whole on questions under the City’s Code of Conduct. </a:t>
            </a:r>
          </a:p>
          <a:p>
            <a:r>
              <a:rPr lang="en-CA" dirty="0">
                <a:solidFill>
                  <a:schemeClr val="tx1"/>
                </a:solidFill>
              </a:rPr>
              <a:t>Investigative</a:t>
            </a:r>
          </a:p>
          <a:p>
            <a:pPr lvl="1"/>
            <a:r>
              <a:rPr lang="en-CA" dirty="0">
                <a:solidFill>
                  <a:schemeClr val="tx1"/>
                </a:solidFill>
              </a:rPr>
              <a:t>Investigate complaints and conduct inquiries into whether a Member of Council has contravened the City’s Code of Conduct</a:t>
            </a:r>
          </a:p>
          <a:p>
            <a:r>
              <a:rPr lang="en-CA" dirty="0">
                <a:solidFill>
                  <a:schemeClr val="tx1"/>
                </a:solidFill>
              </a:rPr>
              <a:t>Education</a:t>
            </a:r>
            <a:r>
              <a:rPr lang="en-US" dirty="0">
                <a:solidFill>
                  <a:schemeClr val="tx1"/>
                </a:solidFill>
              </a:rPr>
              <a:t>al </a:t>
            </a:r>
          </a:p>
          <a:p>
            <a:pPr lvl="1"/>
            <a:r>
              <a:rPr lang="en-CA" dirty="0">
                <a:solidFill>
                  <a:schemeClr val="tx1"/>
                </a:solidFill>
              </a:rPr>
              <a:t>Publish annual reports on the work of the office of the Integrity Commissioner, including examples in general terms of advice rendered and complaints received and disposed of. </a:t>
            </a:r>
            <a:endParaRPr lang="en-US" dirty="0">
              <a:solidFill>
                <a:schemeClr val="tx1"/>
              </a:solidFill>
            </a:endParaRPr>
          </a:p>
          <a:p>
            <a:r>
              <a:rPr lang="en-CA" dirty="0">
                <a:solidFill>
                  <a:schemeClr val="tx1"/>
                </a:solidFill>
              </a:rPr>
              <a:t>Other</a:t>
            </a:r>
          </a:p>
          <a:p>
            <a:pPr lvl="1"/>
            <a:r>
              <a:rPr lang="en-CA" dirty="0">
                <a:solidFill>
                  <a:schemeClr val="tx1"/>
                </a:solidFill>
              </a:rPr>
              <a:t>Oversee the City’s Lobbyist Registry</a:t>
            </a:r>
          </a:p>
        </p:txBody>
      </p:sp>
      <p:sp>
        <p:nvSpPr>
          <p:cNvPr id="4" name="Slide Number Placeholder 3"/>
          <p:cNvSpPr>
            <a:spLocks noGrp="1"/>
          </p:cNvSpPr>
          <p:nvPr>
            <p:ph type="sldNum" sz="quarter" idx="12"/>
          </p:nvPr>
        </p:nvSpPr>
        <p:spPr/>
        <p:txBody>
          <a:bodyPr/>
          <a:lstStyle/>
          <a:p>
            <a:fld id="{C5EB65D7-25D9-4DCD-89F8-308593CBBECE}" type="slidenum">
              <a:rPr lang="en-US" smtClean="0">
                <a:solidFill>
                  <a:schemeClr val="tx1"/>
                </a:solidFill>
              </a:rPr>
              <a:t>10</a:t>
            </a:fld>
            <a:endParaRPr lang="en-US" dirty="0">
              <a:solidFill>
                <a:schemeClr val="tx1"/>
              </a:solidFill>
            </a:endParaRPr>
          </a:p>
        </p:txBody>
      </p:sp>
      <p:sp>
        <p:nvSpPr>
          <p:cNvPr id="5" name="TextBox 4">
            <a:extLst>
              <a:ext uri="{FF2B5EF4-FFF2-40B4-BE49-F238E27FC236}">
                <a16:creationId xmlns:a16="http://schemas.microsoft.com/office/drawing/2014/main" id="{E1D7AB8D-5927-4E63-BD70-141677D4B9BF}"/>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712448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500" b="1" dirty="0"/>
              <a:t>Approval of a Voluntary Lobbyist Registry</a:t>
            </a:r>
            <a:endParaRPr lang="en-US" sz="4500" b="1" dirty="0"/>
          </a:p>
        </p:txBody>
      </p:sp>
      <p:sp>
        <p:nvSpPr>
          <p:cNvPr id="3" name="Content Placeholder 2"/>
          <p:cNvSpPr>
            <a:spLocks noGrp="1"/>
          </p:cNvSpPr>
          <p:nvPr>
            <p:ph idx="1"/>
          </p:nvPr>
        </p:nvSpPr>
        <p:spPr/>
        <p:txBody>
          <a:bodyPr>
            <a:normAutofit/>
          </a:bodyPr>
          <a:lstStyle/>
          <a:p>
            <a:r>
              <a:rPr lang="en-CA" dirty="0">
                <a:solidFill>
                  <a:schemeClr val="tx1"/>
                </a:solidFill>
                <a:hlinkClick r:id="rId3">
                  <a:extLst>
                    <a:ext uri="{A12FA001-AC4F-418D-AE19-62706E023703}">
                      <ahyp:hlinkClr xmlns:ahyp="http://schemas.microsoft.com/office/drawing/2018/hyperlinkcolor" val="tx"/>
                    </a:ext>
                  </a:extLst>
                </a:hlinkClick>
              </a:rPr>
              <a:t>April 26, 2017 </a:t>
            </a:r>
            <a:r>
              <a:rPr lang="en-CA" dirty="0">
                <a:solidFill>
                  <a:schemeClr val="tx1"/>
                </a:solidFill>
              </a:rPr>
              <a:t>– </a:t>
            </a:r>
            <a:r>
              <a:rPr lang="en-CA" dirty="0"/>
              <a:t>approval of the creation of a Voluntary Lobbyist Registry for the City of Winnipeg.</a:t>
            </a:r>
          </a:p>
          <a:p>
            <a:r>
              <a:rPr lang="en-CA" dirty="0"/>
              <a:t>The Integrity Commissioner will oversee the Voluntary Lobbyist Registry, including assisting Members of Council, City Staff, and members of the public with questions regarding the Registry.</a:t>
            </a:r>
          </a:p>
          <a:p>
            <a:r>
              <a:rPr lang="en-CA" dirty="0"/>
              <a:t>The Integrity Commissioner is responsible for further review and changes to the process implemented by the City of Winnipeg.</a:t>
            </a:r>
          </a:p>
          <a:p>
            <a:r>
              <a:rPr lang="en-CA" dirty="0"/>
              <a:t>The Integrity Commissioner will recommend changes to </a:t>
            </a:r>
            <a:r>
              <a:rPr lang="en-CA" i="1" dirty="0"/>
              <a:t>the City of Winnipeg Charter</a:t>
            </a:r>
            <a:r>
              <a:rPr lang="en-CA" dirty="0"/>
              <a:t>, in consultation with the City Solicitor, related to the creation of a mandatory lobbyist registry.</a:t>
            </a:r>
            <a:endParaRPr lang="en-US" dirty="0"/>
          </a:p>
        </p:txBody>
      </p:sp>
      <p:sp>
        <p:nvSpPr>
          <p:cNvPr id="4" name="Slide Number Placeholder 3"/>
          <p:cNvSpPr>
            <a:spLocks noGrp="1"/>
          </p:cNvSpPr>
          <p:nvPr>
            <p:ph type="sldNum" sz="quarter" idx="12"/>
          </p:nvPr>
        </p:nvSpPr>
        <p:spPr/>
        <p:txBody>
          <a:bodyPr/>
          <a:lstStyle/>
          <a:p>
            <a:fld id="{C5EB65D7-25D9-4DCD-89F8-308593CBBECE}" type="slidenum">
              <a:rPr lang="en-US" smtClean="0"/>
              <a:t>11</a:t>
            </a:fld>
            <a:endParaRPr lang="en-US" dirty="0"/>
          </a:p>
        </p:txBody>
      </p:sp>
      <p:sp>
        <p:nvSpPr>
          <p:cNvPr id="5" name="TextBox 4">
            <a:extLst>
              <a:ext uri="{FF2B5EF4-FFF2-40B4-BE49-F238E27FC236}">
                <a16:creationId xmlns:a16="http://schemas.microsoft.com/office/drawing/2014/main" id="{31B0F1A8-FDAD-4CAE-BEFE-303B478DB71D}"/>
              </a:ext>
            </a:extLst>
          </p:cNvPr>
          <p:cNvSpPr txBox="1"/>
          <p:nvPr/>
        </p:nvSpPr>
        <p:spPr>
          <a:xfrm>
            <a:off x="9809008" y="5735637"/>
            <a:ext cx="2214068" cy="938719"/>
          </a:xfrm>
          <a:prstGeom prst="rect">
            <a:avLst/>
          </a:prstGeom>
          <a:noFill/>
        </p:spPr>
        <p:txBody>
          <a:bodyPr wrap="none" rtlCol="0">
            <a:spAutoFit/>
          </a:bodyPr>
          <a:lstStyle/>
          <a:p>
            <a:r>
              <a:rPr lang="en-CA" sz="1600" b="1" dirty="0">
                <a:solidFill>
                  <a:schemeClr val="bg1"/>
                </a:solidFill>
                <a:latin typeface="+mj-lt"/>
              </a:rPr>
              <a:t>Sherri Walsh</a:t>
            </a:r>
          </a:p>
          <a:p>
            <a:r>
              <a:rPr lang="en-CA" sz="1400" dirty="0">
                <a:solidFill>
                  <a:schemeClr val="bg1"/>
                </a:solidFill>
                <a:latin typeface="+mj-lt"/>
              </a:rPr>
              <a:t>Integrity Commissioner </a:t>
            </a:r>
          </a:p>
          <a:p>
            <a:r>
              <a:rPr lang="en-CA" sz="1400" dirty="0">
                <a:solidFill>
                  <a:schemeClr val="bg1"/>
                </a:solidFill>
                <a:latin typeface="+mj-lt"/>
              </a:rPr>
              <a:t>for the City of Winnipeg</a:t>
            </a:r>
          </a:p>
          <a:p>
            <a:r>
              <a:rPr lang="en-CA" sz="1100" dirty="0">
                <a:solidFill>
                  <a:schemeClr val="bg1"/>
                </a:solidFill>
                <a:latin typeface="+mj-lt"/>
              </a:rPr>
              <a:t>swalsh@hillcounsel.com</a:t>
            </a:r>
          </a:p>
        </p:txBody>
      </p:sp>
    </p:spTree>
    <p:extLst>
      <p:ext uri="{BB962C8B-B14F-4D97-AF65-F5344CB8AC3E}">
        <p14:creationId xmlns:p14="http://schemas.microsoft.com/office/powerpoint/2010/main" val="312677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C47BAE-8674-423C-BEDD-D69E36AF2ACA}"/>
              </a:ext>
            </a:extLst>
          </p:cNvPr>
          <p:cNvSpPr>
            <a:spLocks noGrp="1"/>
          </p:cNvSpPr>
          <p:nvPr>
            <p:ph idx="1"/>
          </p:nvPr>
        </p:nvSpPr>
        <p:spPr>
          <a:xfrm>
            <a:off x="745588" y="569066"/>
            <a:ext cx="10684410" cy="5655156"/>
          </a:xfrm>
        </p:spPr>
        <p:txBody>
          <a:bodyPr/>
          <a:lstStyle/>
          <a:p>
            <a:r>
              <a:rPr lang="en-US" dirty="0"/>
              <a:t>The Integrity Commissioner’s main role is to assist the members of Council so that they can perform their duties of office in a manner which is consistent with the Key Principles set out in the Code of Conduct.</a:t>
            </a:r>
            <a:endParaRPr lang="en-CA" dirty="0"/>
          </a:p>
          <a:p>
            <a:endParaRPr lang="en-CA" dirty="0"/>
          </a:p>
        </p:txBody>
      </p:sp>
      <p:sp>
        <p:nvSpPr>
          <p:cNvPr id="4" name="TextBox 3">
            <a:extLst>
              <a:ext uri="{FF2B5EF4-FFF2-40B4-BE49-F238E27FC236}">
                <a16:creationId xmlns:a16="http://schemas.microsoft.com/office/drawing/2014/main" id="{07C275E5-AE67-4ACE-BB07-50FCCE554F5B}"/>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675F6516-FA77-4CAA-8E9B-756B5B8B44FE}"/>
              </a:ext>
            </a:extLst>
          </p:cNvPr>
          <p:cNvSpPr>
            <a:spLocks noGrp="1"/>
          </p:cNvSpPr>
          <p:nvPr>
            <p:ph type="sldNum" sz="quarter" idx="12"/>
          </p:nvPr>
        </p:nvSpPr>
        <p:spPr/>
        <p:txBody>
          <a:bodyPr/>
          <a:lstStyle/>
          <a:p>
            <a:fld id="{6B8537A5-0EE2-4FF7-BC0A-3D1FFF12F2AF}" type="slidenum">
              <a:rPr lang="en-CA" smtClean="0"/>
              <a:t>12</a:t>
            </a:fld>
            <a:endParaRPr lang="en-CA" dirty="0"/>
          </a:p>
        </p:txBody>
      </p:sp>
    </p:spTree>
    <p:extLst>
      <p:ext uri="{BB962C8B-B14F-4D97-AF65-F5344CB8AC3E}">
        <p14:creationId xmlns:p14="http://schemas.microsoft.com/office/powerpoint/2010/main" val="419997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ECCB1-A6B9-4AF7-87A0-EE749C17CE46}"/>
              </a:ext>
            </a:extLst>
          </p:cNvPr>
          <p:cNvSpPr>
            <a:spLocks noGrp="1"/>
          </p:cNvSpPr>
          <p:nvPr>
            <p:ph type="title"/>
          </p:nvPr>
        </p:nvSpPr>
        <p:spPr/>
        <p:txBody>
          <a:bodyPr>
            <a:normAutofit fontScale="90000"/>
          </a:bodyPr>
          <a:lstStyle/>
          <a:p>
            <a:pPr algn="ctr"/>
            <a:r>
              <a:rPr lang="en-CA" b="1" dirty="0"/>
              <a:t>Key Principles - </a:t>
            </a:r>
            <a:r>
              <a:rPr lang="en-CA" b="1" i="1" dirty="0"/>
              <a:t>Code of Conduct for Members of Council </a:t>
            </a:r>
            <a:r>
              <a:rPr lang="en-CA" b="1" dirty="0"/>
              <a:t>for the City of Winnipeg</a:t>
            </a:r>
            <a:br>
              <a:rPr lang="en-CA" b="1" dirty="0"/>
            </a:br>
            <a:endParaRPr lang="en-CA" b="1" dirty="0"/>
          </a:p>
        </p:txBody>
      </p:sp>
      <p:sp>
        <p:nvSpPr>
          <p:cNvPr id="3" name="Content Placeholder 2">
            <a:extLst>
              <a:ext uri="{FF2B5EF4-FFF2-40B4-BE49-F238E27FC236}">
                <a16:creationId xmlns:a16="http://schemas.microsoft.com/office/drawing/2014/main" id="{35BC1B46-CE59-48FD-8548-865218FD14E7}"/>
              </a:ext>
            </a:extLst>
          </p:cNvPr>
          <p:cNvSpPr>
            <a:spLocks noGrp="1"/>
          </p:cNvSpPr>
          <p:nvPr>
            <p:ph idx="1"/>
          </p:nvPr>
        </p:nvSpPr>
        <p:spPr/>
        <p:txBody>
          <a:bodyPr>
            <a:normAutofit lnSpcReduction="10000"/>
          </a:bodyPr>
          <a:lstStyle/>
          <a:p>
            <a:r>
              <a:rPr lang="en-US" dirty="0"/>
              <a:t>The public interest is best served when Members: </a:t>
            </a:r>
          </a:p>
          <a:p>
            <a:pPr marL="0" indent="0">
              <a:buNone/>
            </a:pPr>
            <a:r>
              <a:rPr lang="en-US" dirty="0"/>
              <a:t>	• perform their duties of office honestly and with 	integrity, impartiality and transparency, putting 	the public interest before 	private and self-	interest; </a:t>
            </a:r>
          </a:p>
          <a:p>
            <a:pPr marL="0" indent="0">
              <a:buNone/>
            </a:pPr>
            <a:r>
              <a:rPr lang="en-US" dirty="0"/>
              <a:t>	• conduct themselves in such a way as to 	promote respect for Council and municipal 	government; </a:t>
            </a:r>
          </a:p>
          <a:p>
            <a:pPr marL="0" indent="0">
              <a:buNone/>
            </a:pPr>
            <a:r>
              <a:rPr lang="en-US" dirty="0"/>
              <a:t>	• serve their constituents and the City in a 	conscientious and diligent manner and approach 	decision making with an open mind; and </a:t>
            </a:r>
          </a:p>
          <a:p>
            <a:pPr marL="0" indent="0">
              <a:buNone/>
            </a:pPr>
            <a:r>
              <a:rPr lang="en-US" dirty="0"/>
              <a:t>	• perform their duties of office and manage their 	private interests in a manner that promotes 	public confidence and trust in the political 	process.</a:t>
            </a:r>
            <a:endParaRPr lang="en-CA" dirty="0"/>
          </a:p>
          <a:p>
            <a:endParaRPr lang="en-CA" dirty="0"/>
          </a:p>
        </p:txBody>
      </p:sp>
      <p:sp>
        <p:nvSpPr>
          <p:cNvPr id="5" name="TextBox 4">
            <a:extLst>
              <a:ext uri="{FF2B5EF4-FFF2-40B4-BE49-F238E27FC236}">
                <a16:creationId xmlns:a16="http://schemas.microsoft.com/office/drawing/2014/main" id="{022CDEDE-EAF9-4624-92A3-ECEE366E6585}"/>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4" name="Slide Number Placeholder 3">
            <a:extLst>
              <a:ext uri="{FF2B5EF4-FFF2-40B4-BE49-F238E27FC236}">
                <a16:creationId xmlns:a16="http://schemas.microsoft.com/office/drawing/2014/main" id="{784A1A49-41F9-4A76-90E2-0AB1F17E87D1}"/>
              </a:ext>
            </a:extLst>
          </p:cNvPr>
          <p:cNvSpPr>
            <a:spLocks noGrp="1"/>
          </p:cNvSpPr>
          <p:nvPr>
            <p:ph type="sldNum" sz="quarter" idx="12"/>
          </p:nvPr>
        </p:nvSpPr>
        <p:spPr/>
        <p:txBody>
          <a:bodyPr/>
          <a:lstStyle/>
          <a:p>
            <a:fld id="{6B8537A5-0EE2-4FF7-BC0A-3D1FFF12F2AF}" type="slidenum">
              <a:rPr lang="en-CA" smtClean="0"/>
              <a:t>13</a:t>
            </a:fld>
            <a:endParaRPr lang="en-CA" dirty="0"/>
          </a:p>
        </p:txBody>
      </p:sp>
    </p:spTree>
    <p:extLst>
      <p:ext uri="{BB962C8B-B14F-4D97-AF65-F5344CB8AC3E}">
        <p14:creationId xmlns:p14="http://schemas.microsoft.com/office/powerpoint/2010/main" val="1543266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6B6C-ED6D-4CC9-A55F-818F14C05589}"/>
              </a:ext>
            </a:extLst>
          </p:cNvPr>
          <p:cNvSpPr>
            <a:spLocks noGrp="1"/>
          </p:cNvSpPr>
          <p:nvPr>
            <p:ph type="title"/>
          </p:nvPr>
        </p:nvSpPr>
        <p:spPr/>
        <p:txBody>
          <a:bodyPr>
            <a:normAutofit/>
          </a:bodyPr>
          <a:lstStyle/>
          <a:p>
            <a:pPr algn="ctr"/>
            <a:br>
              <a:rPr lang="en-CA" sz="4500" b="1" dirty="0"/>
            </a:br>
            <a:br>
              <a:rPr lang="en-CA" sz="4500" b="1" dirty="0"/>
            </a:br>
            <a:r>
              <a:rPr lang="en-CA" sz="4500" b="1" dirty="0"/>
              <a:t>Government Ethics and Public Trust</a:t>
            </a:r>
            <a:br>
              <a:rPr lang="en-CA" sz="4500" b="1" dirty="0"/>
            </a:br>
            <a:endParaRPr lang="en-CA" sz="4500" b="1" dirty="0"/>
          </a:p>
        </p:txBody>
      </p:sp>
      <p:sp>
        <p:nvSpPr>
          <p:cNvPr id="4" name="TextBox 3">
            <a:extLst>
              <a:ext uri="{FF2B5EF4-FFF2-40B4-BE49-F238E27FC236}">
                <a16:creationId xmlns:a16="http://schemas.microsoft.com/office/drawing/2014/main" id="{059AA784-2F47-4690-8175-1E5FA9E8D4DA}"/>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3" name="Slide Number Placeholder 2">
            <a:extLst>
              <a:ext uri="{FF2B5EF4-FFF2-40B4-BE49-F238E27FC236}">
                <a16:creationId xmlns:a16="http://schemas.microsoft.com/office/drawing/2014/main" id="{C065B6CE-CA35-4B19-9648-D9BC51C0EF09}"/>
              </a:ext>
            </a:extLst>
          </p:cNvPr>
          <p:cNvSpPr>
            <a:spLocks noGrp="1"/>
          </p:cNvSpPr>
          <p:nvPr>
            <p:ph type="sldNum" sz="quarter" idx="12"/>
          </p:nvPr>
        </p:nvSpPr>
        <p:spPr/>
        <p:txBody>
          <a:bodyPr/>
          <a:lstStyle/>
          <a:p>
            <a:fld id="{6B8537A5-0EE2-4FF7-BC0A-3D1FFF12F2AF}" type="slidenum">
              <a:rPr lang="en-CA" smtClean="0"/>
              <a:t>14</a:t>
            </a:fld>
            <a:endParaRPr lang="en-CA" dirty="0"/>
          </a:p>
        </p:txBody>
      </p:sp>
    </p:spTree>
    <p:extLst>
      <p:ext uri="{BB962C8B-B14F-4D97-AF65-F5344CB8AC3E}">
        <p14:creationId xmlns:p14="http://schemas.microsoft.com/office/powerpoint/2010/main" val="2133643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B93D6-C2F6-4BB7-AFC0-33ED11826184}"/>
              </a:ext>
            </a:extLst>
          </p:cNvPr>
          <p:cNvSpPr>
            <a:spLocks noGrp="1"/>
          </p:cNvSpPr>
          <p:nvPr>
            <p:ph type="title"/>
          </p:nvPr>
        </p:nvSpPr>
        <p:spPr/>
        <p:txBody>
          <a:bodyPr>
            <a:normAutofit/>
          </a:bodyPr>
          <a:lstStyle/>
          <a:p>
            <a:pPr algn="ctr"/>
            <a:r>
              <a:rPr lang="en-CA" sz="4500" b="1" dirty="0"/>
              <a:t>Integrity</a:t>
            </a:r>
          </a:p>
        </p:txBody>
      </p:sp>
      <p:sp>
        <p:nvSpPr>
          <p:cNvPr id="3" name="Content Placeholder 2">
            <a:extLst>
              <a:ext uri="{FF2B5EF4-FFF2-40B4-BE49-F238E27FC236}">
                <a16:creationId xmlns:a16="http://schemas.microsoft.com/office/drawing/2014/main" id="{CFE84E7B-B21B-4A89-8865-F2CA0BCD0F2B}"/>
              </a:ext>
            </a:extLst>
          </p:cNvPr>
          <p:cNvSpPr>
            <a:spLocks noGrp="1"/>
          </p:cNvSpPr>
          <p:nvPr>
            <p:ph idx="1"/>
          </p:nvPr>
        </p:nvSpPr>
        <p:spPr/>
        <p:txBody>
          <a:bodyPr>
            <a:normAutofit/>
          </a:bodyPr>
          <a:lstStyle/>
          <a:p>
            <a:r>
              <a:rPr lang="en-US" dirty="0"/>
              <a:t>"Government ethics is not about </a:t>
            </a:r>
            <a:r>
              <a:rPr lang="en-US" i="1" dirty="0"/>
              <a:t>being</a:t>
            </a:r>
            <a:r>
              <a:rPr lang="en-US" dirty="0"/>
              <a:t> "good" or " a person of integrity".... In fact, conduct that is praiseworthy outside of government , such as helping a family member get a job or returning a favor one has been given, is considered wrong in a government context. </a:t>
            </a:r>
          </a:p>
          <a:p>
            <a:r>
              <a:rPr lang="en-US" dirty="0"/>
              <a:t>Government ethics is about </a:t>
            </a:r>
            <a:r>
              <a:rPr lang="en-US" i="1" dirty="0"/>
              <a:t>acting</a:t>
            </a:r>
            <a:r>
              <a:rPr lang="en-US" dirty="0"/>
              <a:t> responsibly and professionally, as a government official or employee, under certain circumstances and following certain rules and procedures. It is about preserving </a:t>
            </a:r>
            <a:r>
              <a:rPr lang="en-US" i="1" dirty="0"/>
              <a:t>institutional</a:t>
            </a:r>
            <a:r>
              <a:rPr lang="en-US" dirty="0"/>
              <a:t> rather than </a:t>
            </a:r>
            <a:r>
              <a:rPr lang="en-US" i="1" dirty="0"/>
              <a:t>personal</a:t>
            </a:r>
            <a:r>
              <a:rPr lang="en-US" dirty="0"/>
              <a:t> integrity. Government ethics decision-making should be just another professional routine.”</a:t>
            </a:r>
          </a:p>
          <a:p>
            <a:pPr marL="0" indent="0">
              <a:buNone/>
            </a:pPr>
            <a:r>
              <a:rPr lang="en-CA" sz="1400" dirty="0"/>
              <a:t>Robert Weschler, Cityethics.org</a:t>
            </a:r>
          </a:p>
          <a:p>
            <a:endParaRPr lang="en-CA" dirty="0"/>
          </a:p>
          <a:p>
            <a:endParaRPr lang="en-CA" dirty="0"/>
          </a:p>
        </p:txBody>
      </p:sp>
      <p:sp>
        <p:nvSpPr>
          <p:cNvPr id="4" name="TextBox 3">
            <a:extLst>
              <a:ext uri="{FF2B5EF4-FFF2-40B4-BE49-F238E27FC236}">
                <a16:creationId xmlns:a16="http://schemas.microsoft.com/office/drawing/2014/main" id="{4BAE5FB1-70E4-4142-BC80-6AE1F9270CF5}"/>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BC9E0CE3-A4C0-49C7-80CB-D10FBE3283D9}"/>
              </a:ext>
            </a:extLst>
          </p:cNvPr>
          <p:cNvSpPr>
            <a:spLocks noGrp="1"/>
          </p:cNvSpPr>
          <p:nvPr>
            <p:ph type="sldNum" sz="quarter" idx="12"/>
          </p:nvPr>
        </p:nvSpPr>
        <p:spPr/>
        <p:txBody>
          <a:bodyPr/>
          <a:lstStyle/>
          <a:p>
            <a:fld id="{6B8537A5-0EE2-4FF7-BC0A-3D1FFF12F2AF}" type="slidenum">
              <a:rPr lang="en-CA" smtClean="0"/>
              <a:t>15</a:t>
            </a:fld>
            <a:endParaRPr lang="en-CA" dirty="0"/>
          </a:p>
        </p:txBody>
      </p:sp>
    </p:spTree>
    <p:extLst>
      <p:ext uri="{BB962C8B-B14F-4D97-AF65-F5344CB8AC3E}">
        <p14:creationId xmlns:p14="http://schemas.microsoft.com/office/powerpoint/2010/main" val="2122829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0D6A2B-CECC-41F0-A3B2-5506FFE2AB14}"/>
              </a:ext>
            </a:extLst>
          </p:cNvPr>
          <p:cNvSpPr>
            <a:spLocks noGrp="1"/>
          </p:cNvSpPr>
          <p:nvPr>
            <p:ph idx="1"/>
          </p:nvPr>
        </p:nvSpPr>
        <p:spPr>
          <a:xfrm>
            <a:off x="731520" y="569066"/>
            <a:ext cx="10698478" cy="5655156"/>
          </a:xfrm>
        </p:spPr>
        <p:txBody>
          <a:bodyPr/>
          <a:lstStyle/>
          <a:p>
            <a:r>
              <a:rPr lang="en-US" dirty="0"/>
              <a:t>Three primary ethical duties required of public officials:</a:t>
            </a:r>
          </a:p>
          <a:p>
            <a:pPr marL="457200" lvl="1" indent="0">
              <a:buNone/>
            </a:pPr>
            <a:r>
              <a:rPr lang="en-US" dirty="0"/>
              <a:t>1. Do not abuse the public’s trust that you will put the public interest before your private interest;</a:t>
            </a:r>
          </a:p>
          <a:p>
            <a:pPr marL="457200" lvl="1" indent="0">
              <a:buNone/>
            </a:pPr>
            <a:r>
              <a:rPr lang="en-US" dirty="0"/>
              <a:t>2. Act impartially when carrying out programs which are established by law; and</a:t>
            </a:r>
          </a:p>
          <a:p>
            <a:pPr marL="457200" lvl="1" indent="0">
              <a:buNone/>
            </a:pPr>
            <a:r>
              <a:rPr lang="en-US" dirty="0"/>
              <a:t>3. Account to the public for your activities and decisions.</a:t>
            </a:r>
          </a:p>
          <a:p>
            <a:endParaRPr lang="en-CA" dirty="0"/>
          </a:p>
        </p:txBody>
      </p:sp>
      <p:sp>
        <p:nvSpPr>
          <p:cNvPr id="2" name="Slide Number Placeholder 1">
            <a:extLst>
              <a:ext uri="{FF2B5EF4-FFF2-40B4-BE49-F238E27FC236}">
                <a16:creationId xmlns:a16="http://schemas.microsoft.com/office/drawing/2014/main" id="{8EDBF032-A2A3-4206-A225-B3ECC9F758D5}"/>
              </a:ext>
            </a:extLst>
          </p:cNvPr>
          <p:cNvSpPr>
            <a:spLocks noGrp="1"/>
          </p:cNvSpPr>
          <p:nvPr>
            <p:ph type="sldNum" sz="quarter" idx="12"/>
          </p:nvPr>
        </p:nvSpPr>
        <p:spPr/>
        <p:txBody>
          <a:bodyPr/>
          <a:lstStyle/>
          <a:p>
            <a:fld id="{80843024-7648-4339-A3F4-2EB71A3B07D8}" type="slidenum">
              <a:rPr lang="en-CA" smtClean="0"/>
              <a:t>16</a:t>
            </a:fld>
            <a:endParaRPr lang="en-CA"/>
          </a:p>
        </p:txBody>
      </p:sp>
      <p:sp>
        <p:nvSpPr>
          <p:cNvPr id="4" name="TextBox 3">
            <a:extLst>
              <a:ext uri="{FF2B5EF4-FFF2-40B4-BE49-F238E27FC236}">
                <a16:creationId xmlns:a16="http://schemas.microsoft.com/office/drawing/2014/main" id="{986BD0FE-4A67-4A23-B728-57E65173525F}"/>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2730496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5BA2-5E31-448A-9B70-77E379243DB8}"/>
              </a:ext>
            </a:extLst>
          </p:cNvPr>
          <p:cNvSpPr>
            <a:spLocks noGrp="1"/>
          </p:cNvSpPr>
          <p:nvPr>
            <p:ph type="title"/>
          </p:nvPr>
        </p:nvSpPr>
        <p:spPr/>
        <p:txBody>
          <a:bodyPr>
            <a:normAutofit/>
          </a:bodyPr>
          <a:lstStyle/>
          <a:p>
            <a:pPr algn="ctr"/>
            <a:r>
              <a:rPr lang="en-CA" sz="4500" b="1" dirty="0"/>
              <a:t>Public Trust</a:t>
            </a:r>
          </a:p>
        </p:txBody>
      </p:sp>
      <p:sp>
        <p:nvSpPr>
          <p:cNvPr id="3" name="Content Placeholder 2">
            <a:extLst>
              <a:ext uri="{FF2B5EF4-FFF2-40B4-BE49-F238E27FC236}">
                <a16:creationId xmlns:a16="http://schemas.microsoft.com/office/drawing/2014/main" id="{70497B89-DAC9-43E8-BDB7-40AB298AA295}"/>
              </a:ext>
            </a:extLst>
          </p:cNvPr>
          <p:cNvSpPr>
            <a:spLocks noGrp="1"/>
          </p:cNvSpPr>
          <p:nvPr>
            <p:ph idx="1"/>
          </p:nvPr>
        </p:nvSpPr>
        <p:spPr/>
        <p:txBody>
          <a:bodyPr>
            <a:normAutofit/>
          </a:bodyPr>
          <a:lstStyle/>
          <a:p>
            <a:r>
              <a:rPr lang="en-CA" dirty="0"/>
              <a:t>"The proper operation of our city's government requires:</a:t>
            </a:r>
          </a:p>
          <a:p>
            <a:pPr lvl="1"/>
            <a:r>
              <a:rPr lang="en-CA" dirty="0"/>
              <a:t>That its public officials and employees act as fiduciaries entrusted with and responsible for the property and resources of the community; </a:t>
            </a:r>
          </a:p>
          <a:p>
            <a:pPr lvl="1"/>
            <a:r>
              <a:rPr lang="en-CA" dirty="0"/>
              <a:t>That they make governmental decisions and policies in the proper channels of the government structure , free of coercive or other improper influence; </a:t>
            </a:r>
          </a:p>
          <a:p>
            <a:pPr lvl="1"/>
            <a:r>
              <a:rPr lang="en-CA" dirty="0"/>
              <a:t>That they use their position in the best interests of the city rather than for personal interests, whether their own interests or those of their family, friends or business associates; and</a:t>
            </a:r>
          </a:p>
          <a:p>
            <a:pPr lvl="1"/>
            <a:r>
              <a:rPr lang="en-CA" dirty="0"/>
              <a:t>That they do not, directly or indirectly, in a positive or negative sense, treat anyone preferentially, that is, other than in a manner generally accorded to city residents.“</a:t>
            </a:r>
          </a:p>
          <a:p>
            <a:pPr marL="0" indent="0">
              <a:buNone/>
            </a:pPr>
            <a:r>
              <a:rPr lang="en-CA" sz="1400" dirty="0"/>
              <a:t>Robert Weschler, Cityethics.org</a:t>
            </a:r>
          </a:p>
          <a:p>
            <a:endParaRPr lang="en-CA" dirty="0"/>
          </a:p>
          <a:p>
            <a:endParaRPr lang="en-CA" dirty="0"/>
          </a:p>
        </p:txBody>
      </p:sp>
      <p:sp>
        <p:nvSpPr>
          <p:cNvPr id="4" name="TextBox 3">
            <a:extLst>
              <a:ext uri="{FF2B5EF4-FFF2-40B4-BE49-F238E27FC236}">
                <a16:creationId xmlns:a16="http://schemas.microsoft.com/office/drawing/2014/main" id="{48E4817D-D2AF-4828-A0B2-49794D887A3F}"/>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96642576-203B-4A3B-8519-2D289DBA6B4A}"/>
              </a:ext>
            </a:extLst>
          </p:cNvPr>
          <p:cNvSpPr>
            <a:spLocks noGrp="1"/>
          </p:cNvSpPr>
          <p:nvPr>
            <p:ph type="sldNum" sz="quarter" idx="12"/>
          </p:nvPr>
        </p:nvSpPr>
        <p:spPr/>
        <p:txBody>
          <a:bodyPr/>
          <a:lstStyle/>
          <a:p>
            <a:fld id="{6B8537A5-0EE2-4FF7-BC0A-3D1FFF12F2AF}" type="slidenum">
              <a:rPr lang="en-CA" smtClean="0"/>
              <a:t>17</a:t>
            </a:fld>
            <a:endParaRPr lang="en-CA" dirty="0"/>
          </a:p>
        </p:txBody>
      </p:sp>
    </p:spTree>
    <p:extLst>
      <p:ext uri="{BB962C8B-B14F-4D97-AF65-F5344CB8AC3E}">
        <p14:creationId xmlns:p14="http://schemas.microsoft.com/office/powerpoint/2010/main" val="3122146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7F5D4-90CB-43E9-B44D-A576D884344F}"/>
              </a:ext>
            </a:extLst>
          </p:cNvPr>
          <p:cNvSpPr>
            <a:spLocks noGrp="1"/>
          </p:cNvSpPr>
          <p:nvPr>
            <p:ph idx="1"/>
          </p:nvPr>
        </p:nvSpPr>
        <p:spPr>
          <a:xfrm>
            <a:off x="872196" y="548640"/>
            <a:ext cx="10742892" cy="5628323"/>
          </a:xfrm>
        </p:spPr>
        <p:txBody>
          <a:bodyPr>
            <a:normAutofit/>
          </a:bodyPr>
          <a:lstStyle/>
          <a:p>
            <a:r>
              <a:rPr lang="en-CA" dirty="0"/>
              <a:t>" When public servants make decisions that are not or do not appear to be impartial, this seriously undermines public confidence in government....</a:t>
            </a:r>
            <a:endParaRPr lang="en-US" dirty="0"/>
          </a:p>
          <a:p>
            <a:r>
              <a:rPr lang="en-CA" dirty="0"/>
              <a:t>While the vast majority of municipal officials are well-meaning, being well meaning is not enough . It is important that officials understand the conflicts they confront every day, appreciate their fiduciary obligations to city residents and recognize the importance of preventing conflicts from occurring, disclosing conflicts when they arise and withdrawing from any involvement in a matter where they have a conflict."</a:t>
            </a:r>
            <a:endParaRPr lang="en-US" dirty="0"/>
          </a:p>
          <a:p>
            <a:pPr marL="0" indent="0">
              <a:buNone/>
            </a:pPr>
            <a:r>
              <a:rPr lang="en-CA" sz="1400" dirty="0"/>
              <a:t>Robert Weschler, Cityethics.org</a:t>
            </a:r>
          </a:p>
          <a:p>
            <a:endParaRPr lang="en-CA" dirty="0"/>
          </a:p>
        </p:txBody>
      </p:sp>
      <p:sp>
        <p:nvSpPr>
          <p:cNvPr id="2" name="Slide Number Placeholder 1">
            <a:extLst>
              <a:ext uri="{FF2B5EF4-FFF2-40B4-BE49-F238E27FC236}">
                <a16:creationId xmlns:a16="http://schemas.microsoft.com/office/drawing/2014/main" id="{2A8BB628-75EB-4D37-91D9-08254322AEB2}"/>
              </a:ext>
            </a:extLst>
          </p:cNvPr>
          <p:cNvSpPr>
            <a:spLocks noGrp="1"/>
          </p:cNvSpPr>
          <p:nvPr>
            <p:ph type="sldNum" sz="quarter" idx="12"/>
          </p:nvPr>
        </p:nvSpPr>
        <p:spPr/>
        <p:txBody>
          <a:bodyPr/>
          <a:lstStyle/>
          <a:p>
            <a:fld id="{80843024-7648-4339-A3F4-2EB71A3B07D8}" type="slidenum">
              <a:rPr lang="en-CA" smtClean="0"/>
              <a:t>18</a:t>
            </a:fld>
            <a:endParaRPr lang="en-CA"/>
          </a:p>
        </p:txBody>
      </p:sp>
      <p:sp>
        <p:nvSpPr>
          <p:cNvPr id="4" name="TextBox 3">
            <a:extLst>
              <a:ext uri="{FF2B5EF4-FFF2-40B4-BE49-F238E27FC236}">
                <a16:creationId xmlns:a16="http://schemas.microsoft.com/office/drawing/2014/main" id="{EE648203-2C8D-4C5F-955E-16DEFBD94CC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598301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FC0E22-93C4-44E3-91B9-87338118929C}"/>
              </a:ext>
            </a:extLst>
          </p:cNvPr>
          <p:cNvSpPr>
            <a:spLocks noGrp="1"/>
          </p:cNvSpPr>
          <p:nvPr>
            <p:ph idx="1"/>
          </p:nvPr>
        </p:nvSpPr>
        <p:spPr>
          <a:xfrm>
            <a:off x="731520" y="569066"/>
            <a:ext cx="10698478" cy="5655156"/>
          </a:xfrm>
        </p:spPr>
        <p:txBody>
          <a:bodyPr>
            <a:normAutofit/>
          </a:bodyPr>
          <a:lstStyle/>
          <a:p>
            <a:r>
              <a:rPr lang="en-CA" sz="2400" dirty="0"/>
              <a:t>Tools used to promote ethical conduct:</a:t>
            </a:r>
          </a:p>
          <a:p>
            <a:pPr marL="530352" lvl="1" indent="0">
              <a:buNone/>
            </a:pPr>
            <a:r>
              <a:rPr lang="en-CA" sz="2000" i="0" dirty="0"/>
              <a:t>1) </a:t>
            </a:r>
            <a:r>
              <a:rPr lang="en-CA" sz="2000" dirty="0"/>
              <a:t>A code of conduct which should be used to promote ethical conduct as a best practice rather than simply to punish conduct after it has occurred.</a:t>
            </a:r>
            <a:endParaRPr lang="en-US" sz="2000" dirty="0"/>
          </a:p>
          <a:p>
            <a:pPr marL="530352" lvl="1" indent="0">
              <a:buNone/>
            </a:pPr>
            <a:r>
              <a:rPr lang="en-CA" sz="2000" i="0" dirty="0"/>
              <a:t>2) </a:t>
            </a:r>
            <a:r>
              <a:rPr lang="en-CA" sz="2000" dirty="0"/>
              <a:t>Access to an Integrity Commissioner who can assist in avoiding misconduct in two ways: </a:t>
            </a:r>
          </a:p>
          <a:p>
            <a:pPr marL="1316736" lvl="3" indent="0">
              <a:buNone/>
            </a:pPr>
            <a:r>
              <a:rPr lang="en-CA" sz="2000" dirty="0" err="1"/>
              <a:t>i</a:t>
            </a:r>
            <a:r>
              <a:rPr lang="en-CA" sz="2000" dirty="0"/>
              <a:t>) by providing advice on a proactive basis; </a:t>
            </a:r>
          </a:p>
          <a:p>
            <a:pPr marL="1316736" lvl="3" indent="0">
              <a:buNone/>
            </a:pPr>
            <a:r>
              <a:rPr lang="en-CA" sz="2000" dirty="0"/>
              <a:t>ii) by providing education generally, through interpretation bulletins, reports, seminars, investigations and commentary.</a:t>
            </a:r>
            <a:endParaRPr lang="en-US" sz="2000" dirty="0"/>
          </a:p>
          <a:p>
            <a:pPr marL="0" indent="0">
              <a:buNone/>
            </a:pPr>
            <a:endParaRPr lang="en-CA" dirty="0"/>
          </a:p>
          <a:p>
            <a:pPr marL="0" indent="0">
              <a:buNone/>
            </a:pPr>
            <a:endParaRPr lang="en-CA" dirty="0"/>
          </a:p>
        </p:txBody>
      </p:sp>
      <p:sp>
        <p:nvSpPr>
          <p:cNvPr id="4" name="Slide Number Placeholder 3">
            <a:extLst>
              <a:ext uri="{FF2B5EF4-FFF2-40B4-BE49-F238E27FC236}">
                <a16:creationId xmlns:a16="http://schemas.microsoft.com/office/drawing/2014/main" id="{00FB1FE5-2ABE-42CD-850D-516BA28B2D6B}"/>
              </a:ext>
            </a:extLst>
          </p:cNvPr>
          <p:cNvSpPr>
            <a:spLocks noGrp="1"/>
          </p:cNvSpPr>
          <p:nvPr>
            <p:ph type="sldNum" sz="quarter" idx="12"/>
          </p:nvPr>
        </p:nvSpPr>
        <p:spPr/>
        <p:txBody>
          <a:bodyPr/>
          <a:lstStyle/>
          <a:p>
            <a:fld id="{80843024-7648-4339-A3F4-2EB71A3B07D8}" type="slidenum">
              <a:rPr lang="en-CA" smtClean="0"/>
              <a:t>19</a:t>
            </a:fld>
            <a:endParaRPr lang="en-CA"/>
          </a:p>
        </p:txBody>
      </p:sp>
      <p:sp>
        <p:nvSpPr>
          <p:cNvPr id="5" name="TextBox 4">
            <a:extLst>
              <a:ext uri="{FF2B5EF4-FFF2-40B4-BE49-F238E27FC236}">
                <a16:creationId xmlns:a16="http://schemas.microsoft.com/office/drawing/2014/main" id="{D9FD7C60-0EC0-41AD-A620-B90E0BDD6152}"/>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358971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6BAB7-DB7B-420F-A30F-C8228807F1C3}"/>
              </a:ext>
            </a:extLst>
          </p:cNvPr>
          <p:cNvSpPr>
            <a:spLocks noGrp="1"/>
          </p:cNvSpPr>
          <p:nvPr>
            <p:ph type="title"/>
          </p:nvPr>
        </p:nvSpPr>
        <p:spPr>
          <a:xfrm>
            <a:off x="450166" y="559678"/>
            <a:ext cx="4543865" cy="4952492"/>
          </a:xfrm>
        </p:spPr>
        <p:txBody>
          <a:bodyPr>
            <a:normAutofit/>
          </a:bodyPr>
          <a:lstStyle/>
          <a:p>
            <a:r>
              <a:rPr lang="en-CA" sz="4500" b="1" dirty="0"/>
              <a:t>Ethics and Accountability Frameworks</a:t>
            </a:r>
          </a:p>
        </p:txBody>
      </p:sp>
      <p:sp>
        <p:nvSpPr>
          <p:cNvPr id="3" name="Content Placeholder 2">
            <a:extLst>
              <a:ext uri="{FF2B5EF4-FFF2-40B4-BE49-F238E27FC236}">
                <a16:creationId xmlns:a16="http://schemas.microsoft.com/office/drawing/2014/main" id="{4619EC09-3510-4311-9417-2D69AA30D4FC}"/>
              </a:ext>
            </a:extLst>
          </p:cNvPr>
          <p:cNvSpPr>
            <a:spLocks noGrp="1"/>
          </p:cNvSpPr>
          <p:nvPr>
            <p:ph idx="1"/>
          </p:nvPr>
        </p:nvSpPr>
        <p:spPr/>
        <p:txBody>
          <a:bodyPr>
            <a:normAutofit/>
          </a:bodyPr>
          <a:lstStyle/>
          <a:p>
            <a:r>
              <a:rPr lang="en-CA" dirty="0"/>
              <a:t>An effective democracy requires that the public have confidence in the actions of its elected officials.</a:t>
            </a:r>
          </a:p>
          <a:p>
            <a:r>
              <a:rPr lang="en-CA" dirty="0"/>
              <a:t>“Ethics programs for elected officials ought not to be viewed as punitive in the criminal or quasi-criminal sense and unless they lead to disqualification from standing for office, they ought not to be viewed as professional regulatory programs.  Modern Canadian ethics programs are best understood as mechanisms to encourage the best behaviour; and, to provide non-partisan, transparent fact-finding for the benefit of the electorate to help make an informed choice about who to vote for at the next election.”</a:t>
            </a:r>
          </a:p>
          <a:p>
            <a:pPr marL="0" indent="0">
              <a:buNone/>
            </a:pPr>
            <a:r>
              <a:rPr lang="en-US" sz="1400" dirty="0"/>
              <a:t>Valerie Jepson, Integrity Commissioner for the City of Toronto, “Apparent Conflicts of Interest, Electoral Officials and Codes of Conduct”: Canadian Public Administration, Vol. 61, Suppl. (1) May, 2018, p.37.</a:t>
            </a:r>
            <a:endParaRPr lang="en-CA" sz="1400" dirty="0"/>
          </a:p>
          <a:p>
            <a:endParaRPr lang="en-CA" dirty="0"/>
          </a:p>
        </p:txBody>
      </p:sp>
      <p:sp>
        <p:nvSpPr>
          <p:cNvPr id="4" name="Slide Number Placeholder 3">
            <a:extLst>
              <a:ext uri="{FF2B5EF4-FFF2-40B4-BE49-F238E27FC236}">
                <a16:creationId xmlns:a16="http://schemas.microsoft.com/office/drawing/2014/main" id="{9DC97FBC-F44D-4707-9578-82A19547E9DE}"/>
              </a:ext>
            </a:extLst>
          </p:cNvPr>
          <p:cNvSpPr>
            <a:spLocks noGrp="1"/>
          </p:cNvSpPr>
          <p:nvPr>
            <p:ph type="sldNum" sz="quarter" idx="12"/>
          </p:nvPr>
        </p:nvSpPr>
        <p:spPr/>
        <p:txBody>
          <a:bodyPr/>
          <a:lstStyle/>
          <a:p>
            <a:fld id="{6B8537A5-0EE2-4FF7-BC0A-3D1FFF12F2AF}" type="slidenum">
              <a:rPr lang="en-CA" smtClean="0"/>
              <a:t>2</a:t>
            </a:fld>
            <a:endParaRPr lang="en-CA" dirty="0"/>
          </a:p>
        </p:txBody>
      </p:sp>
    </p:spTree>
    <p:extLst>
      <p:ext uri="{BB962C8B-B14F-4D97-AF65-F5344CB8AC3E}">
        <p14:creationId xmlns:p14="http://schemas.microsoft.com/office/powerpoint/2010/main" val="417201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2EE7F-4862-4048-8766-7186A0CF72ED}"/>
              </a:ext>
            </a:extLst>
          </p:cNvPr>
          <p:cNvSpPr>
            <a:spLocks noGrp="1"/>
          </p:cNvSpPr>
          <p:nvPr>
            <p:ph type="title"/>
          </p:nvPr>
        </p:nvSpPr>
        <p:spPr/>
        <p:txBody>
          <a:bodyPr/>
          <a:lstStyle/>
          <a:p>
            <a:pPr algn="ctr"/>
            <a:r>
              <a:rPr lang="en-CA" b="1" dirty="0"/>
              <a:t>Annotated Code of Conduct</a:t>
            </a:r>
          </a:p>
        </p:txBody>
      </p:sp>
      <p:sp>
        <p:nvSpPr>
          <p:cNvPr id="3" name="Content Placeholder 2">
            <a:extLst>
              <a:ext uri="{FF2B5EF4-FFF2-40B4-BE49-F238E27FC236}">
                <a16:creationId xmlns:a16="http://schemas.microsoft.com/office/drawing/2014/main" id="{2C8BA4ED-37C4-4F4F-8293-AED35715BCE5}"/>
              </a:ext>
            </a:extLst>
          </p:cNvPr>
          <p:cNvSpPr>
            <a:spLocks noGrp="1"/>
          </p:cNvSpPr>
          <p:nvPr>
            <p:ph idx="1"/>
          </p:nvPr>
        </p:nvSpPr>
        <p:spPr/>
        <p:txBody>
          <a:bodyPr/>
          <a:lstStyle/>
          <a:p>
            <a:r>
              <a:rPr lang="en-CA" dirty="0">
                <a:hlinkClick r:id="rId2"/>
              </a:rPr>
              <a:t>https://www.winnipeg.ca/council/integritycommissioner/pdfs/CodeofConduct_Commentary.pdf</a:t>
            </a:r>
            <a:endParaRPr lang="en-CA" dirty="0"/>
          </a:p>
          <a:p>
            <a:r>
              <a:rPr lang="en-CA" dirty="0"/>
              <a:t>Examples of what is regulated:</a:t>
            </a:r>
          </a:p>
          <a:p>
            <a:pPr lvl="1"/>
            <a:r>
              <a:rPr lang="en-CA" dirty="0"/>
              <a:t>Conflicts of Interest, Confidential Information, Use of Influence, Acceptability of Gifts and Benefits – beyond what is required by the MCCIA</a:t>
            </a:r>
          </a:p>
          <a:p>
            <a:pPr lvl="1"/>
            <a:r>
              <a:rPr lang="en-CA" dirty="0"/>
              <a:t>Use of Municipal Staff and Resources, including during elections</a:t>
            </a:r>
          </a:p>
          <a:p>
            <a:pPr lvl="1"/>
            <a:r>
              <a:rPr lang="en-CA" dirty="0"/>
              <a:t>Conduct towards staff, the public and each other</a:t>
            </a:r>
            <a:endParaRPr lang="en-US" dirty="0"/>
          </a:p>
          <a:p>
            <a:endParaRPr lang="en-CA" dirty="0"/>
          </a:p>
        </p:txBody>
      </p:sp>
      <p:sp>
        <p:nvSpPr>
          <p:cNvPr id="4" name="TextBox 3">
            <a:extLst>
              <a:ext uri="{FF2B5EF4-FFF2-40B4-BE49-F238E27FC236}">
                <a16:creationId xmlns:a16="http://schemas.microsoft.com/office/drawing/2014/main" id="{C4C32BFA-1335-4B0D-8D9C-753A9E9A3384}"/>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82CA0DC3-8BE5-4075-BDAC-AC473611FBC1}"/>
              </a:ext>
            </a:extLst>
          </p:cNvPr>
          <p:cNvSpPr>
            <a:spLocks noGrp="1"/>
          </p:cNvSpPr>
          <p:nvPr>
            <p:ph type="sldNum" sz="quarter" idx="12"/>
          </p:nvPr>
        </p:nvSpPr>
        <p:spPr/>
        <p:txBody>
          <a:bodyPr/>
          <a:lstStyle/>
          <a:p>
            <a:fld id="{6B8537A5-0EE2-4FF7-BC0A-3D1FFF12F2AF}" type="slidenum">
              <a:rPr lang="en-CA" smtClean="0"/>
              <a:t>20</a:t>
            </a:fld>
            <a:endParaRPr lang="en-CA" dirty="0"/>
          </a:p>
        </p:txBody>
      </p:sp>
    </p:spTree>
    <p:extLst>
      <p:ext uri="{BB962C8B-B14F-4D97-AF65-F5344CB8AC3E}">
        <p14:creationId xmlns:p14="http://schemas.microsoft.com/office/powerpoint/2010/main" val="3375246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AC7FA-2823-4C27-AB0C-357BF1894CE2}"/>
              </a:ext>
            </a:extLst>
          </p:cNvPr>
          <p:cNvSpPr>
            <a:spLocks noGrp="1"/>
          </p:cNvSpPr>
          <p:nvPr>
            <p:ph type="title"/>
          </p:nvPr>
        </p:nvSpPr>
        <p:spPr/>
        <p:txBody>
          <a:bodyPr>
            <a:normAutofit/>
          </a:bodyPr>
          <a:lstStyle/>
          <a:p>
            <a:pPr algn="ctr"/>
            <a:r>
              <a:rPr lang="en-CA" sz="4500" b="1" dirty="0"/>
              <a:t>Conflict of Interest</a:t>
            </a:r>
          </a:p>
        </p:txBody>
      </p:sp>
      <p:sp>
        <p:nvSpPr>
          <p:cNvPr id="3" name="Content Placeholder 2">
            <a:extLst>
              <a:ext uri="{FF2B5EF4-FFF2-40B4-BE49-F238E27FC236}">
                <a16:creationId xmlns:a16="http://schemas.microsoft.com/office/drawing/2014/main" id="{2DA9F8EB-891E-41B6-840E-426D885F81D2}"/>
              </a:ext>
            </a:extLst>
          </p:cNvPr>
          <p:cNvSpPr>
            <a:spLocks noGrp="1"/>
          </p:cNvSpPr>
          <p:nvPr>
            <p:ph idx="1"/>
          </p:nvPr>
        </p:nvSpPr>
        <p:spPr/>
        <p:txBody>
          <a:bodyPr/>
          <a:lstStyle/>
          <a:p>
            <a:r>
              <a:rPr lang="en-CA" dirty="0"/>
              <a:t>Encountering a conflict of interest is not generally a problem. What matters is that the conflict be dealt with responsibly and transparently. </a:t>
            </a:r>
          </a:p>
          <a:p>
            <a:r>
              <a:rPr lang="en-CA" dirty="0"/>
              <a:t>In addition to conflicts under the MCCIA, a Code should regulate and clarify rules about:</a:t>
            </a:r>
          </a:p>
          <a:p>
            <a:pPr lvl="1"/>
            <a:r>
              <a:rPr lang="en-CA" sz="2000" dirty="0"/>
              <a:t>Non-pecuniary interests</a:t>
            </a:r>
          </a:p>
          <a:p>
            <a:pPr lvl="1"/>
            <a:r>
              <a:rPr lang="en-CA" sz="2000" dirty="0"/>
              <a:t>Apparent conflicts of interest</a:t>
            </a:r>
          </a:p>
          <a:p>
            <a:endParaRPr lang="en-CA" dirty="0"/>
          </a:p>
          <a:p>
            <a:endParaRPr lang="en-CA" dirty="0"/>
          </a:p>
          <a:p>
            <a:pPr lvl="1"/>
            <a:endParaRPr lang="en-CA" dirty="0"/>
          </a:p>
          <a:p>
            <a:endParaRPr lang="en-CA" dirty="0"/>
          </a:p>
          <a:p>
            <a:endParaRPr lang="en-CA" dirty="0"/>
          </a:p>
          <a:p>
            <a:endParaRPr lang="en-US" dirty="0"/>
          </a:p>
          <a:p>
            <a:endParaRPr lang="en-CA" dirty="0"/>
          </a:p>
        </p:txBody>
      </p:sp>
      <p:sp>
        <p:nvSpPr>
          <p:cNvPr id="4" name="Slide Number Placeholder 3">
            <a:extLst>
              <a:ext uri="{FF2B5EF4-FFF2-40B4-BE49-F238E27FC236}">
                <a16:creationId xmlns:a16="http://schemas.microsoft.com/office/drawing/2014/main" id="{BBF80C0D-657C-4CBC-B9AD-66C0C71B175A}"/>
              </a:ext>
            </a:extLst>
          </p:cNvPr>
          <p:cNvSpPr>
            <a:spLocks noGrp="1"/>
          </p:cNvSpPr>
          <p:nvPr>
            <p:ph type="sldNum" sz="quarter" idx="12"/>
          </p:nvPr>
        </p:nvSpPr>
        <p:spPr/>
        <p:txBody>
          <a:bodyPr/>
          <a:lstStyle/>
          <a:p>
            <a:fld id="{80843024-7648-4339-A3F4-2EB71A3B07D8}" type="slidenum">
              <a:rPr lang="en-CA" smtClean="0"/>
              <a:t>21</a:t>
            </a:fld>
            <a:endParaRPr lang="en-CA"/>
          </a:p>
        </p:txBody>
      </p:sp>
      <p:sp>
        <p:nvSpPr>
          <p:cNvPr id="5" name="TextBox 4">
            <a:extLst>
              <a:ext uri="{FF2B5EF4-FFF2-40B4-BE49-F238E27FC236}">
                <a16:creationId xmlns:a16="http://schemas.microsoft.com/office/drawing/2014/main" id="{53F07B60-8C64-44C3-82DA-8FF98BF971BD}"/>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2836103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74D64-73BF-4E04-827D-3189F9B530A5}"/>
              </a:ext>
            </a:extLst>
          </p:cNvPr>
          <p:cNvSpPr>
            <a:spLocks noGrp="1"/>
          </p:cNvSpPr>
          <p:nvPr>
            <p:ph type="title"/>
          </p:nvPr>
        </p:nvSpPr>
        <p:spPr/>
        <p:txBody>
          <a:bodyPr>
            <a:normAutofit/>
          </a:bodyPr>
          <a:lstStyle/>
          <a:p>
            <a:pPr algn="ctr"/>
            <a:r>
              <a:rPr lang="en-CA" sz="4500" b="1" dirty="0"/>
              <a:t>Gifts and Benefits</a:t>
            </a:r>
          </a:p>
        </p:txBody>
      </p:sp>
      <p:sp>
        <p:nvSpPr>
          <p:cNvPr id="3" name="Content Placeholder 2">
            <a:extLst>
              <a:ext uri="{FF2B5EF4-FFF2-40B4-BE49-F238E27FC236}">
                <a16:creationId xmlns:a16="http://schemas.microsoft.com/office/drawing/2014/main" id="{359A7E33-7A18-4BBC-B471-20D6F4603E1A}"/>
              </a:ext>
            </a:extLst>
          </p:cNvPr>
          <p:cNvSpPr>
            <a:spLocks noGrp="1"/>
          </p:cNvSpPr>
          <p:nvPr>
            <p:ph idx="1"/>
          </p:nvPr>
        </p:nvSpPr>
        <p:spPr/>
        <p:txBody>
          <a:bodyPr/>
          <a:lstStyle/>
          <a:p>
            <a:r>
              <a:rPr lang="en-US" dirty="0"/>
              <a:t>“Officials are merely part of the government, individuals sitting in government positions at the moment. They are doing, or supposed to be doing, nothing but their government work, and to be paid nothing but what the budget says they are paid. In other words, </a:t>
            </a:r>
            <a:r>
              <a:rPr lang="en-US" b="1" dirty="0"/>
              <a:t>officials do not personally act and should not personally benefit from what they are required to do as part of their public role</a:t>
            </a:r>
            <a:r>
              <a:rPr lang="en-US" dirty="0"/>
              <a:t>. They should not be given special treatment, that is, no tickets, invitations to play golf or go on a vacation, or the like, because they should do nothing special for anyone. </a:t>
            </a:r>
            <a:r>
              <a:rPr lang="en-US" b="1" dirty="0"/>
              <a:t>They should not be involved in reciprocity or feel gratitude to anyone in their role as an official</a:t>
            </a:r>
            <a:r>
              <a:rPr lang="en-US" dirty="0"/>
              <a:t>.”</a:t>
            </a:r>
          </a:p>
          <a:p>
            <a:pPr marL="0" indent="0">
              <a:buNone/>
            </a:pPr>
            <a:r>
              <a:rPr lang="en-CA" sz="1400" dirty="0"/>
              <a:t>Robert Wechsler</a:t>
            </a:r>
          </a:p>
          <a:p>
            <a:pPr marL="0" indent="0" algn="r">
              <a:buNone/>
            </a:pPr>
            <a:endParaRPr lang="en-CA" dirty="0"/>
          </a:p>
          <a:p>
            <a:endParaRPr lang="en-US" dirty="0"/>
          </a:p>
          <a:p>
            <a:endParaRPr lang="en-CA" dirty="0"/>
          </a:p>
          <a:p>
            <a:endParaRPr lang="en-CA" dirty="0"/>
          </a:p>
        </p:txBody>
      </p:sp>
      <p:sp>
        <p:nvSpPr>
          <p:cNvPr id="4" name="TextBox 3">
            <a:extLst>
              <a:ext uri="{FF2B5EF4-FFF2-40B4-BE49-F238E27FC236}">
                <a16:creationId xmlns:a16="http://schemas.microsoft.com/office/drawing/2014/main" id="{1B80C448-DB64-47CD-A000-6C01560D581D}"/>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BA00763C-E571-4926-BF26-610298FC6878}"/>
              </a:ext>
            </a:extLst>
          </p:cNvPr>
          <p:cNvSpPr>
            <a:spLocks noGrp="1"/>
          </p:cNvSpPr>
          <p:nvPr>
            <p:ph type="sldNum" sz="quarter" idx="12"/>
          </p:nvPr>
        </p:nvSpPr>
        <p:spPr/>
        <p:txBody>
          <a:bodyPr/>
          <a:lstStyle/>
          <a:p>
            <a:fld id="{6B8537A5-0EE2-4FF7-BC0A-3D1FFF12F2AF}" type="slidenum">
              <a:rPr lang="en-CA" smtClean="0"/>
              <a:t>22</a:t>
            </a:fld>
            <a:endParaRPr lang="en-CA" dirty="0"/>
          </a:p>
        </p:txBody>
      </p:sp>
    </p:spTree>
    <p:extLst>
      <p:ext uri="{BB962C8B-B14F-4D97-AF65-F5344CB8AC3E}">
        <p14:creationId xmlns:p14="http://schemas.microsoft.com/office/powerpoint/2010/main" val="936978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5F8772-4F7B-4224-93C4-E240EE442C18}"/>
              </a:ext>
            </a:extLst>
          </p:cNvPr>
          <p:cNvSpPr>
            <a:spLocks noGrp="1"/>
          </p:cNvSpPr>
          <p:nvPr>
            <p:ph idx="1"/>
          </p:nvPr>
        </p:nvSpPr>
        <p:spPr>
          <a:xfrm>
            <a:off x="838200" y="584584"/>
            <a:ext cx="10515600" cy="4351338"/>
          </a:xfrm>
        </p:spPr>
        <p:txBody>
          <a:bodyPr/>
          <a:lstStyle/>
          <a:p>
            <a:r>
              <a:rPr lang="en-CA" dirty="0"/>
              <a:t>A code should address gifts in two ways: by regulating what is acceptable; and by requiring public disclosure of gifts that are accepted.</a:t>
            </a:r>
          </a:p>
          <a:p>
            <a:endParaRPr lang="en-CA" dirty="0"/>
          </a:p>
          <a:p>
            <a:endParaRPr lang="en-US" dirty="0"/>
          </a:p>
          <a:p>
            <a:endParaRPr lang="en-CA" dirty="0"/>
          </a:p>
        </p:txBody>
      </p:sp>
      <p:sp>
        <p:nvSpPr>
          <p:cNvPr id="2" name="Slide Number Placeholder 1">
            <a:extLst>
              <a:ext uri="{FF2B5EF4-FFF2-40B4-BE49-F238E27FC236}">
                <a16:creationId xmlns:a16="http://schemas.microsoft.com/office/drawing/2014/main" id="{2BAEE862-BB3F-4EF0-9BC8-9B8E3A764604}"/>
              </a:ext>
            </a:extLst>
          </p:cNvPr>
          <p:cNvSpPr>
            <a:spLocks noGrp="1"/>
          </p:cNvSpPr>
          <p:nvPr>
            <p:ph type="sldNum" sz="quarter" idx="12"/>
          </p:nvPr>
        </p:nvSpPr>
        <p:spPr/>
        <p:txBody>
          <a:bodyPr/>
          <a:lstStyle/>
          <a:p>
            <a:fld id="{80843024-7648-4339-A3F4-2EB71A3B07D8}" type="slidenum">
              <a:rPr lang="en-CA" smtClean="0"/>
              <a:t>23</a:t>
            </a:fld>
            <a:endParaRPr lang="en-CA"/>
          </a:p>
        </p:txBody>
      </p:sp>
      <p:sp>
        <p:nvSpPr>
          <p:cNvPr id="5" name="TextBox 4">
            <a:extLst>
              <a:ext uri="{FF2B5EF4-FFF2-40B4-BE49-F238E27FC236}">
                <a16:creationId xmlns:a16="http://schemas.microsoft.com/office/drawing/2014/main" id="{B265E08F-1FC1-422F-BBC3-E6F974720998}"/>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444401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4F384-CDFA-42F8-A999-324C8173A12D}"/>
              </a:ext>
            </a:extLst>
          </p:cNvPr>
          <p:cNvSpPr>
            <a:spLocks noGrp="1"/>
          </p:cNvSpPr>
          <p:nvPr>
            <p:ph type="title"/>
          </p:nvPr>
        </p:nvSpPr>
        <p:spPr>
          <a:xfrm>
            <a:off x="761999" y="559678"/>
            <a:ext cx="4065587" cy="4952492"/>
          </a:xfrm>
        </p:spPr>
        <p:txBody>
          <a:bodyPr>
            <a:normAutofit/>
          </a:bodyPr>
          <a:lstStyle/>
          <a:p>
            <a:pPr algn="ctr"/>
            <a:r>
              <a:rPr lang="en-CA" sz="4500" b="1" dirty="0"/>
              <a:t>Acceptability of Gifts</a:t>
            </a:r>
          </a:p>
        </p:txBody>
      </p:sp>
      <p:sp>
        <p:nvSpPr>
          <p:cNvPr id="3" name="Content Placeholder 2">
            <a:extLst>
              <a:ext uri="{FF2B5EF4-FFF2-40B4-BE49-F238E27FC236}">
                <a16:creationId xmlns:a16="http://schemas.microsoft.com/office/drawing/2014/main" id="{D15B26EF-2095-459F-8087-3FADBAF5623E}"/>
              </a:ext>
            </a:extLst>
          </p:cNvPr>
          <p:cNvSpPr>
            <a:spLocks noGrp="1"/>
          </p:cNvSpPr>
          <p:nvPr>
            <p:ph idx="1"/>
          </p:nvPr>
        </p:nvSpPr>
        <p:spPr/>
        <p:txBody>
          <a:bodyPr/>
          <a:lstStyle/>
          <a:p>
            <a:r>
              <a:rPr lang="en-CA" dirty="0"/>
              <a:t>Any gift or benefit which might reasonably be seen to have been given to influence the Member in the exercise of a duty or function of his or her office should </a:t>
            </a:r>
            <a:r>
              <a:rPr lang="en-CA" b="1" dirty="0"/>
              <a:t>not</a:t>
            </a:r>
            <a:r>
              <a:rPr lang="en-CA" dirty="0"/>
              <a:t> be accepted. </a:t>
            </a:r>
          </a:p>
          <a:p>
            <a:r>
              <a:rPr lang="en-CA" dirty="0"/>
              <a:t>A Member’s family member or staff should not accept gifts which give the same appearance</a:t>
            </a:r>
          </a:p>
        </p:txBody>
      </p:sp>
      <p:sp>
        <p:nvSpPr>
          <p:cNvPr id="4" name="Slide Number Placeholder 3">
            <a:extLst>
              <a:ext uri="{FF2B5EF4-FFF2-40B4-BE49-F238E27FC236}">
                <a16:creationId xmlns:a16="http://schemas.microsoft.com/office/drawing/2014/main" id="{F8EED44F-9927-49E8-A117-9BD75BB45EE9}"/>
              </a:ext>
            </a:extLst>
          </p:cNvPr>
          <p:cNvSpPr>
            <a:spLocks noGrp="1"/>
          </p:cNvSpPr>
          <p:nvPr>
            <p:ph type="sldNum" sz="quarter" idx="12"/>
          </p:nvPr>
        </p:nvSpPr>
        <p:spPr/>
        <p:txBody>
          <a:bodyPr/>
          <a:lstStyle/>
          <a:p>
            <a:fld id="{80843024-7648-4339-A3F4-2EB71A3B07D8}" type="slidenum">
              <a:rPr lang="en-CA" smtClean="0"/>
              <a:t>24</a:t>
            </a:fld>
            <a:endParaRPr lang="en-CA"/>
          </a:p>
        </p:txBody>
      </p:sp>
      <p:sp>
        <p:nvSpPr>
          <p:cNvPr id="5" name="TextBox 4">
            <a:extLst>
              <a:ext uri="{FF2B5EF4-FFF2-40B4-BE49-F238E27FC236}">
                <a16:creationId xmlns:a16="http://schemas.microsoft.com/office/drawing/2014/main" id="{A7FC79D0-A3AC-4100-8671-D8D59A997ED9}"/>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195509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E939C-580F-4CC8-88DE-BCA9D0FF5F30}"/>
              </a:ext>
            </a:extLst>
          </p:cNvPr>
          <p:cNvSpPr>
            <a:spLocks noGrp="1"/>
          </p:cNvSpPr>
          <p:nvPr>
            <p:ph type="title"/>
          </p:nvPr>
        </p:nvSpPr>
        <p:spPr>
          <a:xfrm>
            <a:off x="761999" y="559678"/>
            <a:ext cx="4065587" cy="4952492"/>
          </a:xfrm>
        </p:spPr>
        <p:txBody>
          <a:bodyPr>
            <a:normAutofit/>
          </a:bodyPr>
          <a:lstStyle/>
          <a:p>
            <a:pPr algn="ctr"/>
            <a:r>
              <a:rPr lang="en-CA" sz="4500" b="1" dirty="0"/>
              <a:t>Keep Politics and Management Separate</a:t>
            </a:r>
          </a:p>
        </p:txBody>
      </p:sp>
      <p:sp>
        <p:nvSpPr>
          <p:cNvPr id="3" name="Content Placeholder 2">
            <a:extLst>
              <a:ext uri="{FF2B5EF4-FFF2-40B4-BE49-F238E27FC236}">
                <a16:creationId xmlns:a16="http://schemas.microsoft.com/office/drawing/2014/main" id="{EDF4C80D-84C6-4ADF-B092-4EC55F7F619D}"/>
              </a:ext>
            </a:extLst>
          </p:cNvPr>
          <p:cNvSpPr>
            <a:spLocks noGrp="1"/>
          </p:cNvSpPr>
          <p:nvPr>
            <p:ph idx="1"/>
          </p:nvPr>
        </p:nvSpPr>
        <p:spPr/>
        <p:txBody>
          <a:bodyPr>
            <a:normAutofit/>
          </a:bodyPr>
          <a:lstStyle/>
          <a:p>
            <a:r>
              <a:rPr lang="en-US" dirty="0"/>
              <a:t> Policy‎ decisions are Council’s business; management is management’s business. To promote good relationships, staff must respect democracy, and councilors must respect professional management. “What you call me tells me what you think of me,” especially in the eyes of the public. Municipal professionals understandably prefer being called by their title or “staff,” rather than “bureaucrats.” Local elected representatives similarly prefer to be called by their title or “elected </a:t>
            </a:r>
            <a:r>
              <a:rPr lang="en-US" dirty="0">
                <a:solidFill>
                  <a:schemeClr val="tx1"/>
                </a:solidFill>
              </a:rPr>
              <a:t>representatives,” rather than “politicians.” </a:t>
            </a:r>
          </a:p>
          <a:p>
            <a:pPr marL="0" indent="0">
              <a:lnSpc>
                <a:spcPct val="100000"/>
              </a:lnSpc>
              <a:buNone/>
            </a:pPr>
            <a:r>
              <a:rPr lang="en-US" sz="1400" dirty="0">
                <a:solidFill>
                  <a:schemeClr val="tx1"/>
                </a:solidFill>
              </a:rPr>
              <a:t>Fenn, M. &amp; Siegal, S. (2017).  </a:t>
            </a:r>
            <a:r>
              <a:rPr lang="en-US" sz="1400" i="1" dirty="0">
                <a:solidFill>
                  <a:schemeClr val="tx1"/>
                </a:solidFill>
              </a:rPr>
              <a:t>The Evolving Role of City Managers and Chief Administrative Officers</a:t>
            </a:r>
            <a:r>
              <a:rPr lang="en-US" sz="1400" dirty="0">
                <a:solidFill>
                  <a:schemeClr val="tx1"/>
                </a:solidFill>
              </a:rPr>
              <a:t>.  IMFG Papers on Municipal Finance and Governance, No. 31.  Toronto: University of Toronto, IMFG Institute on Municipal Finance and Governance.</a:t>
            </a:r>
            <a:endParaRPr lang="en-CA" sz="1400" dirty="0">
              <a:solidFill>
                <a:schemeClr val="tx1"/>
              </a:solidFill>
            </a:endParaRPr>
          </a:p>
        </p:txBody>
      </p:sp>
      <p:sp>
        <p:nvSpPr>
          <p:cNvPr id="4" name="Slide Number Placeholder 3">
            <a:extLst>
              <a:ext uri="{FF2B5EF4-FFF2-40B4-BE49-F238E27FC236}">
                <a16:creationId xmlns:a16="http://schemas.microsoft.com/office/drawing/2014/main" id="{6FDE8177-60B1-40B1-9DE7-37471D0E8F16}"/>
              </a:ext>
            </a:extLst>
          </p:cNvPr>
          <p:cNvSpPr>
            <a:spLocks noGrp="1"/>
          </p:cNvSpPr>
          <p:nvPr>
            <p:ph type="sldNum" sz="quarter" idx="12"/>
          </p:nvPr>
        </p:nvSpPr>
        <p:spPr/>
        <p:txBody>
          <a:bodyPr/>
          <a:lstStyle/>
          <a:p>
            <a:fld id="{80843024-7648-4339-A3F4-2EB71A3B07D8}" type="slidenum">
              <a:rPr lang="en-CA" smtClean="0"/>
              <a:t>25</a:t>
            </a:fld>
            <a:endParaRPr lang="en-CA"/>
          </a:p>
        </p:txBody>
      </p:sp>
      <p:sp>
        <p:nvSpPr>
          <p:cNvPr id="5" name="TextBox 4">
            <a:extLst>
              <a:ext uri="{FF2B5EF4-FFF2-40B4-BE49-F238E27FC236}">
                <a16:creationId xmlns:a16="http://schemas.microsoft.com/office/drawing/2014/main" id="{07826F68-809D-46F9-926E-D97F83282AE3}"/>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271671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4FB9-3214-403D-8A16-D9CFC8B8B235}"/>
              </a:ext>
            </a:extLst>
          </p:cNvPr>
          <p:cNvSpPr>
            <a:spLocks noGrp="1"/>
          </p:cNvSpPr>
          <p:nvPr>
            <p:ph type="title"/>
          </p:nvPr>
        </p:nvSpPr>
        <p:spPr/>
        <p:txBody>
          <a:bodyPr>
            <a:normAutofit/>
          </a:bodyPr>
          <a:lstStyle/>
          <a:p>
            <a:pPr algn="ctr"/>
            <a:r>
              <a:rPr lang="en-CA" sz="4500" b="1" dirty="0"/>
              <a:t>Don’t Air Dirty Laundry in Public</a:t>
            </a:r>
          </a:p>
        </p:txBody>
      </p:sp>
      <p:sp>
        <p:nvSpPr>
          <p:cNvPr id="3" name="Content Placeholder 2">
            <a:extLst>
              <a:ext uri="{FF2B5EF4-FFF2-40B4-BE49-F238E27FC236}">
                <a16:creationId xmlns:a16="http://schemas.microsoft.com/office/drawing/2014/main" id="{66EE43A0-F747-421A-BDFB-66AFEEAC05DA}"/>
              </a:ext>
            </a:extLst>
          </p:cNvPr>
          <p:cNvSpPr>
            <a:spLocks noGrp="1"/>
          </p:cNvSpPr>
          <p:nvPr>
            <p:ph idx="1"/>
          </p:nvPr>
        </p:nvSpPr>
        <p:spPr>
          <a:xfrm>
            <a:off x="5181602" y="532743"/>
            <a:ext cx="6433486" cy="5655156"/>
          </a:xfrm>
        </p:spPr>
        <p:txBody>
          <a:bodyPr>
            <a:normAutofit fontScale="85000" lnSpcReduction="20000"/>
          </a:bodyPr>
          <a:lstStyle/>
          <a:p>
            <a:r>
              <a:rPr lang="en-US" dirty="0"/>
              <a:t>Municipal government operates in a political arena, with all that that implies. As a result, a </a:t>
            </a:r>
            <a:r>
              <a:rPr lang="en-US" dirty="0" err="1"/>
              <a:t>councillor</a:t>
            </a:r>
            <a:r>
              <a:rPr lang="en-US" dirty="0"/>
              <a:t> may quite properly – or even simply for political reasons – accuse staff of being incorrect, lacking in research or creativity, being insensitive to community concerns, or being too slow to deal with an issue. Staff may not like it, but they have broad shoulders and it is the right of the democratically elected representative to say such things if they are warranted. But there are limits that should not be exceeded. </a:t>
            </a:r>
          </a:p>
          <a:p>
            <a:pPr lvl="1"/>
            <a:r>
              <a:rPr lang="en-US" dirty="0"/>
              <a:t>A </a:t>
            </a:r>
            <a:r>
              <a:rPr lang="en-US" dirty="0" err="1"/>
              <a:t>councillor</a:t>
            </a:r>
            <a:r>
              <a:rPr lang="en-US" dirty="0"/>
              <a:t> should never accuse a staff member publicly of stupidity, unethical behaviour, or incompetence. If an elected representative feels that way about a member of staff, he or she should take it up with the CAO (or with the head of council, in the case of the CAO), in private. </a:t>
            </a:r>
          </a:p>
          <a:p>
            <a:pPr lvl="1"/>
            <a:r>
              <a:rPr lang="en-US" dirty="0"/>
              <a:t>Likewise, if a staff member feels his or her integrity or honesty is being questioned, or if workplace interactions with a </a:t>
            </a:r>
            <a:r>
              <a:rPr lang="en-US" dirty="0" err="1"/>
              <a:t>councillor</a:t>
            </a:r>
            <a:r>
              <a:rPr lang="en-US" dirty="0"/>
              <a:t> are inappropriate or demeaning, he or she should take the matter up with the CAO and take advantage of the protections afforded to all employees, including in serious cases, access to the municipal integrity commissioner. </a:t>
            </a:r>
          </a:p>
          <a:p>
            <a:pPr marL="0" indent="0">
              <a:buNone/>
            </a:pPr>
            <a:r>
              <a:rPr lang="en-US" sz="1800" dirty="0">
                <a:solidFill>
                  <a:schemeClr val="tx1"/>
                </a:solidFill>
              </a:rPr>
              <a:t>Fenn, M. &amp; Siegal, S. (2017).  </a:t>
            </a:r>
            <a:r>
              <a:rPr lang="en-US" sz="1800" i="1" dirty="0">
                <a:solidFill>
                  <a:schemeClr val="tx1"/>
                </a:solidFill>
              </a:rPr>
              <a:t>The Evolving Role of City Managers and Chief Administrative Officers</a:t>
            </a:r>
            <a:r>
              <a:rPr lang="en-US" sz="1800" dirty="0">
                <a:solidFill>
                  <a:schemeClr val="tx1"/>
                </a:solidFill>
              </a:rPr>
              <a:t>.  IMFG Papers on Municipal Finance and Governance, No. 31.  Toronto: University of Toronto, IMFG Institute on Municipal Finance and Governance.</a:t>
            </a:r>
            <a:endParaRPr lang="en-CA" sz="1800" dirty="0">
              <a:solidFill>
                <a:schemeClr val="tx1"/>
              </a:solidFill>
            </a:endParaRPr>
          </a:p>
          <a:p>
            <a:endParaRPr lang="en-CA" dirty="0">
              <a:solidFill>
                <a:srgbClr val="FF0000"/>
              </a:solidFill>
            </a:endParaRPr>
          </a:p>
        </p:txBody>
      </p:sp>
      <p:sp>
        <p:nvSpPr>
          <p:cNvPr id="4" name="Slide Number Placeholder 3">
            <a:extLst>
              <a:ext uri="{FF2B5EF4-FFF2-40B4-BE49-F238E27FC236}">
                <a16:creationId xmlns:a16="http://schemas.microsoft.com/office/drawing/2014/main" id="{306D7C21-CFE4-4E8B-BF26-9B9BA8714BF4}"/>
              </a:ext>
            </a:extLst>
          </p:cNvPr>
          <p:cNvSpPr>
            <a:spLocks noGrp="1"/>
          </p:cNvSpPr>
          <p:nvPr>
            <p:ph type="sldNum" sz="quarter" idx="12"/>
          </p:nvPr>
        </p:nvSpPr>
        <p:spPr/>
        <p:txBody>
          <a:bodyPr/>
          <a:lstStyle/>
          <a:p>
            <a:fld id="{80843024-7648-4339-A3F4-2EB71A3B07D8}" type="slidenum">
              <a:rPr lang="en-CA" smtClean="0"/>
              <a:t>26</a:t>
            </a:fld>
            <a:endParaRPr lang="en-CA"/>
          </a:p>
        </p:txBody>
      </p:sp>
      <p:sp>
        <p:nvSpPr>
          <p:cNvPr id="5" name="TextBox 4">
            <a:extLst>
              <a:ext uri="{FF2B5EF4-FFF2-40B4-BE49-F238E27FC236}">
                <a16:creationId xmlns:a16="http://schemas.microsoft.com/office/drawing/2014/main" id="{D748DB24-7D48-4457-85E4-E7622186830A}"/>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2110790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B79D4-BFFE-468A-A31B-B7CD9E77FE3A}"/>
              </a:ext>
            </a:extLst>
          </p:cNvPr>
          <p:cNvSpPr>
            <a:spLocks noGrp="1"/>
          </p:cNvSpPr>
          <p:nvPr>
            <p:ph type="title"/>
          </p:nvPr>
        </p:nvSpPr>
        <p:spPr/>
        <p:txBody>
          <a:bodyPr>
            <a:normAutofit/>
          </a:bodyPr>
          <a:lstStyle/>
          <a:p>
            <a:pPr algn="ctr"/>
            <a:r>
              <a:rPr lang="en-CA" sz="4500" b="1" dirty="0"/>
              <a:t>Workplace Harassment</a:t>
            </a:r>
          </a:p>
        </p:txBody>
      </p:sp>
      <p:sp>
        <p:nvSpPr>
          <p:cNvPr id="3" name="Content Placeholder 2">
            <a:extLst>
              <a:ext uri="{FF2B5EF4-FFF2-40B4-BE49-F238E27FC236}">
                <a16:creationId xmlns:a16="http://schemas.microsoft.com/office/drawing/2014/main" id="{93E96CEA-A615-484A-A018-1D6321CDA7C6}"/>
              </a:ext>
            </a:extLst>
          </p:cNvPr>
          <p:cNvSpPr>
            <a:spLocks noGrp="1"/>
          </p:cNvSpPr>
          <p:nvPr>
            <p:ph idx="1"/>
          </p:nvPr>
        </p:nvSpPr>
        <p:spPr/>
        <p:txBody>
          <a:bodyPr/>
          <a:lstStyle/>
          <a:p>
            <a:r>
              <a:rPr lang="en-CA" dirty="0"/>
              <a:t>As an example, the Code of Conduct for Members of Council of the City of Winnipeg provides:</a:t>
            </a:r>
          </a:p>
          <a:p>
            <a:pPr marL="987552" lvl="2" indent="0">
              <a:buNone/>
            </a:pPr>
            <a:r>
              <a:rPr lang="en-CA" b="1" dirty="0"/>
              <a:t>8. Respectful Conduct</a:t>
            </a:r>
            <a:endParaRPr lang="en-CA" dirty="0"/>
          </a:p>
          <a:p>
            <a:pPr marL="1330452" lvl="2" indent="-342900">
              <a:buAutoNum type="alphaLcPeriod"/>
            </a:pPr>
            <a:r>
              <a:rPr lang="en-CA" dirty="0"/>
              <a:t>All Members have a duty to treat members of the public, one another, City staff and their own staff with respect and without abuse, harassment, or intimidation.</a:t>
            </a:r>
          </a:p>
          <a:p>
            <a:endParaRPr lang="en-CA" dirty="0"/>
          </a:p>
        </p:txBody>
      </p:sp>
      <p:sp>
        <p:nvSpPr>
          <p:cNvPr id="4" name="TextBox 3">
            <a:extLst>
              <a:ext uri="{FF2B5EF4-FFF2-40B4-BE49-F238E27FC236}">
                <a16:creationId xmlns:a16="http://schemas.microsoft.com/office/drawing/2014/main" id="{FDC0454C-3D55-4F28-9CAD-A9766D42B9B5}"/>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35CB61F1-218E-4690-803E-F8ABADA0F9C1}"/>
              </a:ext>
            </a:extLst>
          </p:cNvPr>
          <p:cNvSpPr>
            <a:spLocks noGrp="1"/>
          </p:cNvSpPr>
          <p:nvPr>
            <p:ph type="sldNum" sz="quarter" idx="12"/>
          </p:nvPr>
        </p:nvSpPr>
        <p:spPr/>
        <p:txBody>
          <a:bodyPr/>
          <a:lstStyle/>
          <a:p>
            <a:fld id="{6B8537A5-0EE2-4FF7-BC0A-3D1FFF12F2AF}" type="slidenum">
              <a:rPr lang="en-CA" smtClean="0"/>
              <a:t>27</a:t>
            </a:fld>
            <a:endParaRPr lang="en-CA" dirty="0"/>
          </a:p>
        </p:txBody>
      </p:sp>
    </p:spTree>
    <p:extLst>
      <p:ext uri="{BB962C8B-B14F-4D97-AF65-F5344CB8AC3E}">
        <p14:creationId xmlns:p14="http://schemas.microsoft.com/office/powerpoint/2010/main" val="1803425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F4B763-99E3-46AF-A110-03B0026F973E}"/>
              </a:ext>
            </a:extLst>
          </p:cNvPr>
          <p:cNvSpPr>
            <a:spLocks noGrp="1"/>
          </p:cNvSpPr>
          <p:nvPr>
            <p:ph idx="1"/>
          </p:nvPr>
        </p:nvSpPr>
        <p:spPr>
          <a:xfrm>
            <a:off x="773723" y="569066"/>
            <a:ext cx="10656275" cy="5655156"/>
          </a:xfrm>
        </p:spPr>
        <p:txBody>
          <a:bodyPr>
            <a:normAutofit/>
          </a:bodyPr>
          <a:lstStyle/>
          <a:p>
            <a:pPr marL="171450" lvl="0" indent="-171450"/>
            <a:r>
              <a:rPr lang="en-CA" dirty="0"/>
              <a:t>The rationale for requiring decorum in Council and Committee meetings was well stated in the </a:t>
            </a:r>
            <a:r>
              <a:rPr lang="en-CA" u="sng" dirty="0"/>
              <a:t>Commission Report of The Honourable Madam Justice Denise E. Bellamy (Toronto Computer Leasing Inquiry/Toronto External Contracts Inquiry, 2005</a:t>
            </a:r>
            <a:r>
              <a:rPr lang="en-CA" dirty="0"/>
              <a:t>):  </a:t>
            </a:r>
          </a:p>
          <a:p>
            <a:pPr marL="628650" lvl="1" indent="-171450"/>
            <a:r>
              <a:rPr lang="en-CA" dirty="0"/>
              <a:t>“Ill-mannered behaviour impedes the effectiveness of Council as a decision-making body and diminishes the stature of Council in the eyes of the public.”</a:t>
            </a:r>
          </a:p>
          <a:p>
            <a:pPr marL="628650" lvl="1" indent="-171450"/>
            <a:r>
              <a:rPr lang="en-CA" dirty="0"/>
              <a:t>“Principled criticism of others’ positions is to be expected at times, but it should be delivered respectfully and civilly. Angry or abusive language and personal attacks are inappropriate at all times.” </a:t>
            </a:r>
          </a:p>
          <a:p>
            <a:endParaRPr lang="en-CA" dirty="0"/>
          </a:p>
        </p:txBody>
      </p:sp>
      <p:sp>
        <p:nvSpPr>
          <p:cNvPr id="4" name="Slide Number Placeholder 3">
            <a:extLst>
              <a:ext uri="{FF2B5EF4-FFF2-40B4-BE49-F238E27FC236}">
                <a16:creationId xmlns:a16="http://schemas.microsoft.com/office/drawing/2014/main" id="{38D91A06-B256-40C9-97BE-5A0D5CA909D5}"/>
              </a:ext>
            </a:extLst>
          </p:cNvPr>
          <p:cNvSpPr>
            <a:spLocks noGrp="1"/>
          </p:cNvSpPr>
          <p:nvPr>
            <p:ph type="sldNum" sz="quarter" idx="12"/>
          </p:nvPr>
        </p:nvSpPr>
        <p:spPr/>
        <p:txBody>
          <a:bodyPr/>
          <a:lstStyle/>
          <a:p>
            <a:fld id="{80843024-7648-4339-A3F4-2EB71A3B07D8}" type="slidenum">
              <a:rPr lang="en-CA" smtClean="0"/>
              <a:t>28</a:t>
            </a:fld>
            <a:endParaRPr lang="en-CA"/>
          </a:p>
        </p:txBody>
      </p:sp>
      <p:sp>
        <p:nvSpPr>
          <p:cNvPr id="5" name="TextBox 4">
            <a:extLst>
              <a:ext uri="{FF2B5EF4-FFF2-40B4-BE49-F238E27FC236}">
                <a16:creationId xmlns:a16="http://schemas.microsoft.com/office/drawing/2014/main" id="{66868CEA-999F-45CA-83D2-26B9031B1E81}"/>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164500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E5EA2-3913-4A8C-969A-B41CEEB7E44D}"/>
              </a:ext>
            </a:extLst>
          </p:cNvPr>
          <p:cNvSpPr>
            <a:spLocks noGrp="1"/>
          </p:cNvSpPr>
          <p:nvPr>
            <p:ph type="title"/>
          </p:nvPr>
        </p:nvSpPr>
        <p:spPr>
          <a:xfrm>
            <a:off x="838200" y="119062"/>
            <a:ext cx="10515600" cy="2624138"/>
          </a:xfrm>
        </p:spPr>
        <p:txBody>
          <a:bodyPr>
            <a:normAutofit fontScale="90000"/>
          </a:bodyPr>
          <a:lstStyle/>
          <a:p>
            <a:pPr algn="ctr"/>
            <a:r>
              <a:rPr lang="en-CA" b="1" dirty="0"/>
              <a:t>Recent Example of Workplace Harassment</a:t>
            </a:r>
            <a:br>
              <a:rPr lang="en-CA" dirty="0"/>
            </a:br>
            <a:r>
              <a:rPr lang="en-CA" sz="2200" dirty="0"/>
              <a:t>Taken from the Office of the Integrity Commissioner of Whitchurch-Stouffville, Final Report, September 20, 2017</a:t>
            </a:r>
            <a:br>
              <a:rPr lang="en-CA" b="1" dirty="0"/>
            </a:br>
            <a:br>
              <a:rPr lang="en-CA" dirty="0"/>
            </a:br>
            <a:endParaRPr lang="en-CA" dirty="0"/>
          </a:p>
        </p:txBody>
      </p:sp>
      <p:sp>
        <p:nvSpPr>
          <p:cNvPr id="3" name="Slide Number Placeholder 2">
            <a:extLst>
              <a:ext uri="{FF2B5EF4-FFF2-40B4-BE49-F238E27FC236}">
                <a16:creationId xmlns:a16="http://schemas.microsoft.com/office/drawing/2014/main" id="{27D2573A-30A9-422D-9B27-507DA133AC4F}"/>
              </a:ext>
            </a:extLst>
          </p:cNvPr>
          <p:cNvSpPr>
            <a:spLocks noGrp="1"/>
          </p:cNvSpPr>
          <p:nvPr>
            <p:ph type="sldNum" sz="quarter" idx="12"/>
          </p:nvPr>
        </p:nvSpPr>
        <p:spPr/>
        <p:txBody>
          <a:bodyPr/>
          <a:lstStyle/>
          <a:p>
            <a:fld id="{80843024-7648-4339-A3F4-2EB71A3B07D8}" type="slidenum">
              <a:rPr lang="en-CA" smtClean="0"/>
              <a:t>29</a:t>
            </a:fld>
            <a:endParaRPr lang="en-CA"/>
          </a:p>
        </p:txBody>
      </p:sp>
      <p:pic>
        <p:nvPicPr>
          <p:cNvPr id="8" name="Picture 7">
            <a:extLst>
              <a:ext uri="{FF2B5EF4-FFF2-40B4-BE49-F238E27FC236}">
                <a16:creationId xmlns:a16="http://schemas.microsoft.com/office/drawing/2014/main" id="{800EE604-C517-438F-AC92-B41EE028EEC0}"/>
              </a:ext>
            </a:extLst>
          </p:cNvPr>
          <p:cNvPicPr>
            <a:picLocks noChangeAspect="1"/>
          </p:cNvPicPr>
          <p:nvPr/>
        </p:nvPicPr>
        <p:blipFill>
          <a:blip r:embed="rId2"/>
          <a:stretch>
            <a:fillRect/>
          </a:stretch>
        </p:blipFill>
        <p:spPr>
          <a:xfrm>
            <a:off x="1113106" y="2082019"/>
            <a:ext cx="9965788" cy="3653618"/>
          </a:xfrm>
          <a:prstGeom prst="rect">
            <a:avLst/>
          </a:prstGeom>
        </p:spPr>
      </p:pic>
      <p:sp>
        <p:nvSpPr>
          <p:cNvPr id="5" name="TextBox 4">
            <a:extLst>
              <a:ext uri="{FF2B5EF4-FFF2-40B4-BE49-F238E27FC236}">
                <a16:creationId xmlns:a16="http://schemas.microsoft.com/office/drawing/2014/main" id="{610FB3F3-5B88-460B-8586-81A2EDE17E12}"/>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77204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6E5984-8A1E-44D7-B832-30D29641FAD5}"/>
              </a:ext>
            </a:extLst>
          </p:cNvPr>
          <p:cNvSpPr>
            <a:spLocks noGrp="1"/>
          </p:cNvSpPr>
          <p:nvPr>
            <p:ph idx="1"/>
          </p:nvPr>
        </p:nvSpPr>
        <p:spPr>
          <a:xfrm>
            <a:off x="759655" y="569066"/>
            <a:ext cx="10670343" cy="5655156"/>
          </a:xfrm>
        </p:spPr>
        <p:txBody>
          <a:bodyPr/>
          <a:lstStyle/>
          <a:p>
            <a:r>
              <a:rPr lang="en-CA" dirty="0"/>
              <a:t>Establishing a formal ethics and accountability framework allows for ethical issues and complaints about the conduct of members of Council, to be dealt with in a fair and consistent manner.</a:t>
            </a:r>
          </a:p>
          <a:p>
            <a:r>
              <a:rPr lang="en-CA" dirty="0"/>
              <a:t>The Integrity Commissioner forms an integral part of the City of Winnipeg’s new ethics and accountability framework. That framework includes:</a:t>
            </a:r>
          </a:p>
          <a:p>
            <a:pPr lvl="1"/>
            <a:r>
              <a:rPr lang="en-CA" dirty="0"/>
              <a:t> a Code of Conduct which contains a mechanism for accepting, investigating and reporting on complaints made about the ethical conduct of members of Council; and </a:t>
            </a:r>
          </a:p>
          <a:p>
            <a:pPr lvl="1"/>
            <a:r>
              <a:rPr lang="en-CA" dirty="0"/>
              <a:t>an Integrity Commissioner who performs the dual role of providing advice about compliance with the Code and objective scrutiny of whether an elected official has met the standards set out in the Code.</a:t>
            </a:r>
          </a:p>
          <a:p>
            <a:endParaRPr lang="en-CA" dirty="0"/>
          </a:p>
        </p:txBody>
      </p:sp>
      <p:sp>
        <p:nvSpPr>
          <p:cNvPr id="6" name="TextBox 5">
            <a:extLst>
              <a:ext uri="{FF2B5EF4-FFF2-40B4-BE49-F238E27FC236}">
                <a16:creationId xmlns:a16="http://schemas.microsoft.com/office/drawing/2014/main" id="{264D2FEF-DED0-4B5E-9707-D811A4E652A9}"/>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80A672F0-0987-474D-B9EF-F2952F41207D}"/>
              </a:ext>
            </a:extLst>
          </p:cNvPr>
          <p:cNvSpPr>
            <a:spLocks noGrp="1"/>
          </p:cNvSpPr>
          <p:nvPr>
            <p:ph type="sldNum" sz="quarter" idx="12"/>
          </p:nvPr>
        </p:nvSpPr>
        <p:spPr/>
        <p:txBody>
          <a:bodyPr/>
          <a:lstStyle/>
          <a:p>
            <a:fld id="{6B8537A5-0EE2-4FF7-BC0A-3D1FFF12F2AF}" type="slidenum">
              <a:rPr lang="en-CA" smtClean="0"/>
              <a:t>3</a:t>
            </a:fld>
            <a:endParaRPr lang="en-CA" dirty="0"/>
          </a:p>
        </p:txBody>
      </p:sp>
    </p:spTree>
    <p:extLst>
      <p:ext uri="{BB962C8B-B14F-4D97-AF65-F5344CB8AC3E}">
        <p14:creationId xmlns:p14="http://schemas.microsoft.com/office/powerpoint/2010/main" val="747201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B9847-4925-4A12-A311-3E462DE08EB9}"/>
              </a:ext>
            </a:extLst>
          </p:cNvPr>
          <p:cNvSpPr>
            <a:spLocks noGrp="1"/>
          </p:cNvSpPr>
          <p:nvPr>
            <p:ph type="title"/>
          </p:nvPr>
        </p:nvSpPr>
        <p:spPr>
          <a:xfrm>
            <a:off x="761999" y="559678"/>
            <a:ext cx="4065587" cy="4952492"/>
          </a:xfrm>
        </p:spPr>
        <p:txBody>
          <a:bodyPr>
            <a:normAutofit/>
          </a:bodyPr>
          <a:lstStyle/>
          <a:p>
            <a:pPr algn="ctr"/>
            <a:r>
              <a:rPr lang="en-CA" sz="4500" b="1" dirty="0"/>
              <a:t>Enforcement of the Code of Conduct</a:t>
            </a:r>
          </a:p>
        </p:txBody>
      </p:sp>
      <p:sp>
        <p:nvSpPr>
          <p:cNvPr id="3" name="Content Placeholder 2">
            <a:extLst>
              <a:ext uri="{FF2B5EF4-FFF2-40B4-BE49-F238E27FC236}">
                <a16:creationId xmlns:a16="http://schemas.microsoft.com/office/drawing/2014/main" id="{585F6995-0D81-4F30-9576-EEE98CD5D20A}"/>
              </a:ext>
            </a:extLst>
          </p:cNvPr>
          <p:cNvSpPr>
            <a:spLocks noGrp="1"/>
          </p:cNvSpPr>
          <p:nvPr>
            <p:ph idx="1"/>
          </p:nvPr>
        </p:nvSpPr>
        <p:spPr/>
        <p:txBody>
          <a:bodyPr/>
          <a:lstStyle/>
          <a:p>
            <a:r>
              <a:rPr lang="en-CA" dirty="0"/>
              <a:t>The creation of mechanisms to deal with complaints about illegal or unethical conduct is essential to assuring the public that the Code is working in a meaningful manner.</a:t>
            </a:r>
          </a:p>
          <a:p>
            <a:r>
              <a:rPr lang="en-CA" dirty="0"/>
              <a:t>Complaint Protocol – Appendix B to the Code of Conduct for Members of Council</a:t>
            </a:r>
          </a:p>
          <a:p>
            <a:pPr lvl="1"/>
            <a:r>
              <a:rPr lang="en-CA" dirty="0"/>
              <a:t>Sets out process for complaints:</a:t>
            </a:r>
          </a:p>
          <a:p>
            <a:pPr lvl="2"/>
            <a:r>
              <a:rPr lang="en-CA" dirty="0"/>
              <a:t>Receiving, investigating and reporting</a:t>
            </a:r>
          </a:p>
          <a:p>
            <a:r>
              <a:rPr lang="en-CA" dirty="0"/>
              <a:t>An articulated process manages parties’ expectations</a:t>
            </a:r>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9503BC18-1D48-4575-98DC-AB3B5E08ED6D}"/>
              </a:ext>
            </a:extLst>
          </p:cNvPr>
          <p:cNvSpPr>
            <a:spLocks noGrp="1"/>
          </p:cNvSpPr>
          <p:nvPr>
            <p:ph type="sldNum" sz="quarter" idx="12"/>
          </p:nvPr>
        </p:nvSpPr>
        <p:spPr/>
        <p:txBody>
          <a:bodyPr/>
          <a:lstStyle/>
          <a:p>
            <a:fld id="{80843024-7648-4339-A3F4-2EB71A3B07D8}" type="slidenum">
              <a:rPr lang="en-CA" smtClean="0"/>
              <a:t>30</a:t>
            </a:fld>
            <a:endParaRPr lang="en-CA"/>
          </a:p>
        </p:txBody>
      </p:sp>
      <p:sp>
        <p:nvSpPr>
          <p:cNvPr id="5" name="TextBox 4">
            <a:extLst>
              <a:ext uri="{FF2B5EF4-FFF2-40B4-BE49-F238E27FC236}">
                <a16:creationId xmlns:a16="http://schemas.microsoft.com/office/drawing/2014/main" id="{5D54A174-A480-4723-B283-AA1A3B55154B}"/>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546471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2B7AF-F3AB-4E5B-AADB-D38F4F5D34A8}"/>
              </a:ext>
            </a:extLst>
          </p:cNvPr>
          <p:cNvSpPr>
            <a:spLocks noGrp="1"/>
          </p:cNvSpPr>
          <p:nvPr>
            <p:ph type="title"/>
          </p:nvPr>
        </p:nvSpPr>
        <p:spPr>
          <a:xfrm>
            <a:off x="267286" y="559678"/>
            <a:ext cx="4754880" cy="4952492"/>
          </a:xfrm>
        </p:spPr>
        <p:txBody>
          <a:bodyPr>
            <a:normAutofit/>
          </a:bodyPr>
          <a:lstStyle/>
          <a:p>
            <a:pPr algn="ctr"/>
            <a:r>
              <a:rPr lang="en-CA" sz="4500" b="1" dirty="0"/>
              <a:t>Integrity Commissioner’s Jurisdiction</a:t>
            </a:r>
          </a:p>
        </p:txBody>
      </p:sp>
      <p:sp>
        <p:nvSpPr>
          <p:cNvPr id="3" name="Content Placeholder 2">
            <a:extLst>
              <a:ext uri="{FF2B5EF4-FFF2-40B4-BE49-F238E27FC236}">
                <a16:creationId xmlns:a16="http://schemas.microsoft.com/office/drawing/2014/main" id="{4E0C1BBE-3130-4E02-8C2F-AC82A51CE663}"/>
              </a:ext>
            </a:extLst>
          </p:cNvPr>
          <p:cNvSpPr>
            <a:spLocks noGrp="1"/>
          </p:cNvSpPr>
          <p:nvPr>
            <p:ph idx="1"/>
          </p:nvPr>
        </p:nvSpPr>
        <p:spPr/>
        <p:txBody>
          <a:bodyPr>
            <a:normAutofit lnSpcReduction="10000"/>
          </a:bodyPr>
          <a:lstStyle/>
          <a:p>
            <a:r>
              <a:rPr lang="en-CA" dirty="0"/>
              <a:t>Integrity Commissioners provide one form of accountability.  Other forms include the courts and the police.</a:t>
            </a:r>
          </a:p>
          <a:p>
            <a:r>
              <a:rPr lang="en-CA" dirty="0"/>
              <a:t>If citizens suspect corruption, they can make a report to the police in the hope that criminal prosecution will result.</a:t>
            </a:r>
          </a:p>
          <a:p>
            <a:r>
              <a:rPr lang="en-CA" dirty="0"/>
              <a:t>Municipalities can also be sued because they have legal status which is similar to a provincially incorporated business.  Legal action, however, is expensive and uncertain.</a:t>
            </a:r>
          </a:p>
          <a:p>
            <a:r>
              <a:rPr lang="en-CA" dirty="0"/>
              <a:t>“Supplementing the courts as a remedy for bad behaviour by Councillors is one of the main reasons that accountability officers have been established.”</a:t>
            </a:r>
          </a:p>
          <a:p>
            <a:pPr marL="0" indent="0">
              <a:buNone/>
            </a:pPr>
            <a:r>
              <a:rPr lang="en-US" sz="1400" dirty="0"/>
              <a:t>Andrew </a:t>
            </a:r>
            <a:r>
              <a:rPr lang="en-US" sz="1400" dirty="0" err="1"/>
              <a:t>Sancton</a:t>
            </a:r>
            <a:r>
              <a:rPr lang="en-US" sz="1400" dirty="0"/>
              <a:t>: “Accountability Officers and Integrity in Canadian Municipal Government”, History on  Municipal Finance &amp; Governments: “Perspectives”, No. 17/217  </a:t>
            </a:r>
            <a:r>
              <a:rPr lang="en-CA" sz="1400" dirty="0"/>
              <a:t>at p. 2.</a:t>
            </a:r>
          </a:p>
          <a:p>
            <a:endParaRPr lang="en-CA" dirty="0"/>
          </a:p>
        </p:txBody>
      </p:sp>
      <p:sp>
        <p:nvSpPr>
          <p:cNvPr id="4" name="TextBox 3">
            <a:extLst>
              <a:ext uri="{FF2B5EF4-FFF2-40B4-BE49-F238E27FC236}">
                <a16:creationId xmlns:a16="http://schemas.microsoft.com/office/drawing/2014/main" id="{4241E53B-0579-4B8D-9514-1E60DF72D205}"/>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9A8A40E7-0CCD-42DF-A953-85257C52CBAD}"/>
              </a:ext>
            </a:extLst>
          </p:cNvPr>
          <p:cNvSpPr>
            <a:spLocks noGrp="1"/>
          </p:cNvSpPr>
          <p:nvPr>
            <p:ph type="sldNum" sz="quarter" idx="12"/>
          </p:nvPr>
        </p:nvSpPr>
        <p:spPr/>
        <p:txBody>
          <a:bodyPr/>
          <a:lstStyle/>
          <a:p>
            <a:fld id="{6B8537A5-0EE2-4FF7-BC0A-3D1FFF12F2AF}" type="slidenum">
              <a:rPr lang="en-CA" smtClean="0"/>
              <a:t>31</a:t>
            </a:fld>
            <a:endParaRPr lang="en-CA" dirty="0"/>
          </a:p>
        </p:txBody>
      </p:sp>
    </p:spTree>
    <p:extLst>
      <p:ext uri="{BB962C8B-B14F-4D97-AF65-F5344CB8AC3E}">
        <p14:creationId xmlns:p14="http://schemas.microsoft.com/office/powerpoint/2010/main" val="8508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26EF7-641C-4063-A001-BB108081F686}"/>
              </a:ext>
            </a:extLst>
          </p:cNvPr>
          <p:cNvSpPr>
            <a:spLocks noGrp="1"/>
          </p:cNvSpPr>
          <p:nvPr>
            <p:ph type="title"/>
          </p:nvPr>
        </p:nvSpPr>
        <p:spPr>
          <a:xfrm>
            <a:off x="337626" y="559678"/>
            <a:ext cx="4843974" cy="4952492"/>
          </a:xfrm>
        </p:spPr>
        <p:txBody>
          <a:bodyPr>
            <a:normAutofit/>
          </a:bodyPr>
          <a:lstStyle/>
          <a:p>
            <a:pPr algn="ctr"/>
            <a:r>
              <a:rPr lang="en-US" sz="4500" b="1" dirty="0"/>
              <a:t>Complaints Outside Integrity Commissioner’s Jurisdiction</a:t>
            </a:r>
            <a:endParaRPr lang="en-CA" sz="4500" b="1" dirty="0"/>
          </a:p>
        </p:txBody>
      </p:sp>
      <p:sp>
        <p:nvSpPr>
          <p:cNvPr id="3" name="Content Placeholder 2">
            <a:extLst>
              <a:ext uri="{FF2B5EF4-FFF2-40B4-BE49-F238E27FC236}">
                <a16:creationId xmlns:a16="http://schemas.microsoft.com/office/drawing/2014/main" id="{D3581501-A06E-4E7B-BB80-6490C949986A}"/>
              </a:ext>
            </a:extLst>
          </p:cNvPr>
          <p:cNvSpPr>
            <a:spLocks noGrp="1"/>
          </p:cNvSpPr>
          <p:nvPr>
            <p:ph idx="1"/>
          </p:nvPr>
        </p:nvSpPr>
        <p:spPr/>
        <p:txBody>
          <a:bodyPr>
            <a:normAutofit/>
          </a:bodyPr>
          <a:lstStyle/>
          <a:p>
            <a:r>
              <a:rPr lang="en-US" dirty="0"/>
              <a:t>See section 6 of the Complaint Protocol: </a:t>
            </a:r>
            <a:r>
              <a:rPr lang="en-US" dirty="0">
                <a:hlinkClick r:id="rId2"/>
              </a:rPr>
              <a:t>https://www.winnipeg.ca/council/integritycommissioner/pdfs/CodeofConduct_Commentary.pdf</a:t>
            </a:r>
            <a:endParaRPr lang="en-CA" dirty="0"/>
          </a:p>
        </p:txBody>
      </p:sp>
      <p:sp>
        <p:nvSpPr>
          <p:cNvPr id="4" name="TextBox 3">
            <a:extLst>
              <a:ext uri="{FF2B5EF4-FFF2-40B4-BE49-F238E27FC236}">
                <a16:creationId xmlns:a16="http://schemas.microsoft.com/office/drawing/2014/main" id="{029BA398-B282-4602-BF5E-077E64693905}"/>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2727FD33-184B-42B9-B888-70AB7B33EB0E}"/>
              </a:ext>
            </a:extLst>
          </p:cNvPr>
          <p:cNvSpPr>
            <a:spLocks noGrp="1"/>
          </p:cNvSpPr>
          <p:nvPr>
            <p:ph type="sldNum" sz="quarter" idx="12"/>
          </p:nvPr>
        </p:nvSpPr>
        <p:spPr/>
        <p:txBody>
          <a:bodyPr/>
          <a:lstStyle/>
          <a:p>
            <a:fld id="{6B8537A5-0EE2-4FF7-BC0A-3D1FFF12F2AF}" type="slidenum">
              <a:rPr lang="en-CA" smtClean="0"/>
              <a:t>32</a:t>
            </a:fld>
            <a:endParaRPr lang="en-CA" dirty="0"/>
          </a:p>
        </p:txBody>
      </p:sp>
    </p:spTree>
    <p:extLst>
      <p:ext uri="{BB962C8B-B14F-4D97-AF65-F5344CB8AC3E}">
        <p14:creationId xmlns:p14="http://schemas.microsoft.com/office/powerpoint/2010/main" val="364524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FF63CB-00A9-4DDC-BA38-EFDC2175F79D}"/>
              </a:ext>
            </a:extLst>
          </p:cNvPr>
          <p:cNvSpPr>
            <a:spLocks noGrp="1"/>
          </p:cNvSpPr>
          <p:nvPr>
            <p:ph idx="1"/>
          </p:nvPr>
        </p:nvSpPr>
        <p:spPr>
          <a:xfrm>
            <a:off x="759655" y="569066"/>
            <a:ext cx="10670343" cy="5655156"/>
          </a:xfrm>
        </p:spPr>
        <p:txBody>
          <a:bodyPr/>
          <a:lstStyle/>
          <a:p>
            <a:r>
              <a:rPr lang="en-CA" dirty="0"/>
              <a:t>“Accountability officers have limited formal authority, but considerable power to influence public opinion.  Such power must be used wisely and cautiously because it has the potential to destroy reputations and determine the outcomes of local elections.  The most important function of accountability officers is to provide citizens with the kind of information they need in order to make intelligent electoral choices.”</a:t>
            </a:r>
          </a:p>
          <a:p>
            <a:pPr marL="0" indent="0">
              <a:buNone/>
            </a:pPr>
            <a:r>
              <a:rPr lang="en-US" sz="1400" dirty="0" err="1"/>
              <a:t>Sancton</a:t>
            </a:r>
            <a:r>
              <a:rPr lang="en-US" sz="1400" dirty="0"/>
              <a:t>: IMFG Perspectives, supra, at Executive Summary.</a:t>
            </a:r>
            <a:endParaRPr lang="en-CA" sz="1400" dirty="0"/>
          </a:p>
          <a:p>
            <a:endParaRPr lang="en-CA" dirty="0"/>
          </a:p>
        </p:txBody>
      </p:sp>
      <p:sp>
        <p:nvSpPr>
          <p:cNvPr id="4" name="TextBox 3">
            <a:extLst>
              <a:ext uri="{FF2B5EF4-FFF2-40B4-BE49-F238E27FC236}">
                <a16:creationId xmlns:a16="http://schemas.microsoft.com/office/drawing/2014/main" id="{9BD8A695-FF8E-4D7D-BED9-759F9775EF1F}"/>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295F597C-097F-4F2C-891B-F446363A5194}"/>
              </a:ext>
            </a:extLst>
          </p:cNvPr>
          <p:cNvSpPr>
            <a:spLocks noGrp="1"/>
          </p:cNvSpPr>
          <p:nvPr>
            <p:ph type="sldNum" sz="quarter" idx="12"/>
          </p:nvPr>
        </p:nvSpPr>
        <p:spPr/>
        <p:txBody>
          <a:bodyPr/>
          <a:lstStyle/>
          <a:p>
            <a:fld id="{6B8537A5-0EE2-4FF7-BC0A-3D1FFF12F2AF}" type="slidenum">
              <a:rPr lang="en-CA" smtClean="0"/>
              <a:t>33</a:t>
            </a:fld>
            <a:endParaRPr lang="en-CA" dirty="0"/>
          </a:p>
        </p:txBody>
      </p:sp>
    </p:spTree>
    <p:extLst>
      <p:ext uri="{BB962C8B-B14F-4D97-AF65-F5344CB8AC3E}">
        <p14:creationId xmlns:p14="http://schemas.microsoft.com/office/powerpoint/2010/main" val="92760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CC598-7B82-4D0F-8DD5-CBAB313D7AD8}"/>
              </a:ext>
            </a:extLst>
          </p:cNvPr>
          <p:cNvSpPr>
            <a:spLocks noGrp="1"/>
          </p:cNvSpPr>
          <p:nvPr>
            <p:ph type="title"/>
          </p:nvPr>
        </p:nvSpPr>
        <p:spPr/>
        <p:txBody>
          <a:bodyPr>
            <a:normAutofit/>
          </a:bodyPr>
          <a:lstStyle/>
          <a:p>
            <a:pPr algn="ctr"/>
            <a:r>
              <a:rPr lang="en-CA" sz="4500" b="1" dirty="0"/>
              <a:t>Complaint Process </a:t>
            </a:r>
          </a:p>
        </p:txBody>
      </p:sp>
      <p:sp>
        <p:nvSpPr>
          <p:cNvPr id="3" name="Content Placeholder 2">
            <a:extLst>
              <a:ext uri="{FF2B5EF4-FFF2-40B4-BE49-F238E27FC236}">
                <a16:creationId xmlns:a16="http://schemas.microsoft.com/office/drawing/2014/main" id="{3118C8DA-ECBB-48C4-BADA-9888F82C51B6}"/>
              </a:ext>
            </a:extLst>
          </p:cNvPr>
          <p:cNvSpPr>
            <a:spLocks noGrp="1"/>
          </p:cNvSpPr>
          <p:nvPr>
            <p:ph idx="1"/>
          </p:nvPr>
        </p:nvSpPr>
        <p:spPr/>
        <p:txBody>
          <a:bodyPr>
            <a:normAutofit/>
          </a:bodyPr>
          <a:lstStyle/>
          <a:p>
            <a:r>
              <a:rPr lang="en-CA" dirty="0"/>
              <a:t>Procedural fairness requires a process which allows all parties to adequately participate in the review and resolution of the complaint.  The respondent must have the opportunity to have a clear understanding of the nature of the “case being presented against them”, and an opportunity to respond not only to the matter set out in the complaint, but also to the Commissioner’s findings of “fact and fault”, prior to the Commissioner publishing their report to Council.</a:t>
            </a:r>
          </a:p>
          <a:p>
            <a:r>
              <a:rPr lang="en-CA" dirty="0"/>
              <a:t>The Integrity Commissioner’s report should be written in plain language.  Reports are not so much about finding fault, as about education so that municipal governments can function better and members of the public may gain confidence that their municipal council is operating with integrity.</a:t>
            </a:r>
          </a:p>
          <a:p>
            <a:endParaRPr lang="en-CA" dirty="0"/>
          </a:p>
        </p:txBody>
      </p:sp>
      <p:sp>
        <p:nvSpPr>
          <p:cNvPr id="4" name="TextBox 3">
            <a:extLst>
              <a:ext uri="{FF2B5EF4-FFF2-40B4-BE49-F238E27FC236}">
                <a16:creationId xmlns:a16="http://schemas.microsoft.com/office/drawing/2014/main" id="{56A24BB4-D5EB-4131-BC91-D5DEA1DFF730}"/>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64A374A1-BE86-4F62-96BB-F8F0805A3DB9}"/>
              </a:ext>
            </a:extLst>
          </p:cNvPr>
          <p:cNvSpPr>
            <a:spLocks noGrp="1"/>
          </p:cNvSpPr>
          <p:nvPr>
            <p:ph type="sldNum" sz="quarter" idx="12"/>
          </p:nvPr>
        </p:nvSpPr>
        <p:spPr/>
        <p:txBody>
          <a:bodyPr/>
          <a:lstStyle/>
          <a:p>
            <a:fld id="{6B8537A5-0EE2-4FF7-BC0A-3D1FFF12F2AF}" type="slidenum">
              <a:rPr lang="en-CA" smtClean="0"/>
              <a:t>34</a:t>
            </a:fld>
            <a:endParaRPr lang="en-CA" dirty="0"/>
          </a:p>
        </p:txBody>
      </p:sp>
    </p:spTree>
    <p:extLst>
      <p:ext uri="{BB962C8B-B14F-4D97-AF65-F5344CB8AC3E}">
        <p14:creationId xmlns:p14="http://schemas.microsoft.com/office/powerpoint/2010/main" val="829387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993019-FE49-4BC7-A9EB-C46664883434}"/>
              </a:ext>
            </a:extLst>
          </p:cNvPr>
          <p:cNvSpPr>
            <a:spLocks noGrp="1"/>
          </p:cNvSpPr>
          <p:nvPr>
            <p:ph idx="1"/>
          </p:nvPr>
        </p:nvSpPr>
        <p:spPr>
          <a:xfrm>
            <a:off x="745588" y="569066"/>
            <a:ext cx="10684410" cy="5655156"/>
          </a:xfrm>
        </p:spPr>
        <p:txBody>
          <a:bodyPr>
            <a:normAutofit/>
          </a:bodyPr>
          <a:lstStyle/>
          <a:p>
            <a:r>
              <a:rPr lang="en-CA" dirty="0"/>
              <a:t>An Integrity Commissioner’s report shows, if there have been transgressions, where the behavior of elected officials has fallen below the accepted standard. </a:t>
            </a:r>
            <a:endParaRPr lang="en-US" dirty="0"/>
          </a:p>
          <a:p>
            <a:r>
              <a:rPr lang="en-US" dirty="0"/>
              <a:t>“An Integrity Commissioner’s investigation report is not simply the conclusion of a technical exercise to determine whether there has been a breach of codified standards of behavior.  This report is not simply the sum total of analysis in fact and law.  We are not simply assigned the duty of bringing adjudication to grievances between individuals.”</a:t>
            </a:r>
          </a:p>
          <a:p>
            <a:pPr marL="0" indent="0">
              <a:buNone/>
            </a:pPr>
            <a:r>
              <a:rPr lang="en-US" sz="1400" dirty="0"/>
              <a:t>Principles Integrity Commissioners’ Recommendations Report, May 29, 2018, for the Town of Whitchurch-Stouffville.</a:t>
            </a:r>
            <a:endParaRPr lang="en-US" dirty="0"/>
          </a:p>
          <a:p>
            <a:r>
              <a:rPr lang="en-US" dirty="0"/>
              <a:t>The main goal in having a process to accept, investigate and report on complaints is to be able to make recommendations that serve the public interest.</a:t>
            </a:r>
            <a:endParaRPr lang="en-CA" dirty="0"/>
          </a:p>
        </p:txBody>
      </p:sp>
      <p:sp>
        <p:nvSpPr>
          <p:cNvPr id="4" name="TextBox 3">
            <a:extLst>
              <a:ext uri="{FF2B5EF4-FFF2-40B4-BE49-F238E27FC236}">
                <a16:creationId xmlns:a16="http://schemas.microsoft.com/office/drawing/2014/main" id="{B0C39D68-FAC7-4682-BD29-AD52F61E893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F4AA182B-30C3-4F2A-B1D7-9F82C25A63C1}"/>
              </a:ext>
            </a:extLst>
          </p:cNvPr>
          <p:cNvSpPr>
            <a:spLocks noGrp="1"/>
          </p:cNvSpPr>
          <p:nvPr>
            <p:ph type="sldNum" sz="quarter" idx="12"/>
          </p:nvPr>
        </p:nvSpPr>
        <p:spPr/>
        <p:txBody>
          <a:bodyPr/>
          <a:lstStyle/>
          <a:p>
            <a:fld id="{6B8537A5-0EE2-4FF7-BC0A-3D1FFF12F2AF}" type="slidenum">
              <a:rPr lang="en-CA" smtClean="0"/>
              <a:t>35</a:t>
            </a:fld>
            <a:endParaRPr lang="en-CA" dirty="0"/>
          </a:p>
        </p:txBody>
      </p:sp>
    </p:spTree>
    <p:extLst>
      <p:ext uri="{BB962C8B-B14F-4D97-AF65-F5344CB8AC3E}">
        <p14:creationId xmlns:p14="http://schemas.microsoft.com/office/powerpoint/2010/main" val="7501316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E17EB-86A6-4C9E-B816-4FA887BC581C}"/>
              </a:ext>
            </a:extLst>
          </p:cNvPr>
          <p:cNvSpPr>
            <a:spLocks noGrp="1"/>
          </p:cNvSpPr>
          <p:nvPr>
            <p:ph type="title"/>
          </p:nvPr>
        </p:nvSpPr>
        <p:spPr>
          <a:xfrm>
            <a:off x="618977" y="559678"/>
            <a:ext cx="4262511" cy="4952492"/>
          </a:xfrm>
        </p:spPr>
        <p:txBody>
          <a:bodyPr>
            <a:normAutofit fontScale="90000"/>
          </a:bodyPr>
          <a:lstStyle/>
          <a:p>
            <a:pPr algn="ctr"/>
            <a:r>
              <a:rPr lang="en-CA" b="1" dirty="0"/>
              <a:t>Consequences of Finding a Council Member is in Breach of the Code</a:t>
            </a:r>
            <a:br>
              <a:rPr lang="en-CA" b="1" dirty="0"/>
            </a:br>
            <a:endParaRPr lang="en-CA" b="1" dirty="0"/>
          </a:p>
        </p:txBody>
      </p:sp>
      <p:sp>
        <p:nvSpPr>
          <p:cNvPr id="3" name="Content Placeholder 2">
            <a:extLst>
              <a:ext uri="{FF2B5EF4-FFF2-40B4-BE49-F238E27FC236}">
                <a16:creationId xmlns:a16="http://schemas.microsoft.com/office/drawing/2014/main" id="{0564EE94-CB9B-4D15-B57C-E8F29CD7B82C}"/>
              </a:ext>
            </a:extLst>
          </p:cNvPr>
          <p:cNvSpPr>
            <a:spLocks noGrp="1"/>
          </p:cNvSpPr>
          <p:nvPr>
            <p:ph idx="1"/>
          </p:nvPr>
        </p:nvSpPr>
        <p:spPr>
          <a:xfrm>
            <a:off x="5181600" y="569066"/>
            <a:ext cx="6248398" cy="5522245"/>
          </a:xfrm>
        </p:spPr>
        <p:txBody>
          <a:bodyPr>
            <a:normAutofit/>
          </a:bodyPr>
          <a:lstStyle/>
          <a:p>
            <a:r>
              <a:rPr lang="en-CA" dirty="0"/>
              <a:t>Framework is not a criminal or quasi-criminal system; nor a professional regulatory system.</a:t>
            </a:r>
          </a:p>
          <a:p>
            <a:r>
              <a:rPr lang="en-CA" dirty="0"/>
              <a:t>“The most important function of Municipal Accountability Officers is to provide much-needed information for local media, for potential Council candidates, and for conscientious citizens.  Reports of Accountability Officers are rightly taken seriously; they can do much potential damage to reputations . . . of Municipal Councillors.  This is both their greatest strength and the reason their office must be scrupulously cautious and fair-minded.”</a:t>
            </a:r>
          </a:p>
          <a:p>
            <a:pPr marL="0" indent="0">
              <a:buNone/>
            </a:pPr>
            <a:r>
              <a:rPr lang="en-US" sz="1400" dirty="0" err="1"/>
              <a:t>Sancton</a:t>
            </a:r>
            <a:r>
              <a:rPr lang="en-US" sz="1400" dirty="0"/>
              <a:t>: IMFG Perspectives, supra, at p. 10.</a:t>
            </a:r>
            <a:endParaRPr lang="en-CA" dirty="0"/>
          </a:p>
          <a:p>
            <a:endParaRPr lang="en-CA" dirty="0"/>
          </a:p>
        </p:txBody>
      </p:sp>
      <p:sp>
        <p:nvSpPr>
          <p:cNvPr id="4" name="TextBox 3">
            <a:extLst>
              <a:ext uri="{FF2B5EF4-FFF2-40B4-BE49-F238E27FC236}">
                <a16:creationId xmlns:a16="http://schemas.microsoft.com/office/drawing/2014/main" id="{9E55858D-818C-457C-835E-1FC62F9BF71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EBA7FB2B-1A81-4556-BBD8-0FE9B2FB9F22}"/>
              </a:ext>
            </a:extLst>
          </p:cNvPr>
          <p:cNvSpPr>
            <a:spLocks noGrp="1"/>
          </p:cNvSpPr>
          <p:nvPr>
            <p:ph type="sldNum" sz="quarter" idx="12"/>
          </p:nvPr>
        </p:nvSpPr>
        <p:spPr/>
        <p:txBody>
          <a:bodyPr/>
          <a:lstStyle/>
          <a:p>
            <a:fld id="{6B8537A5-0EE2-4FF7-BC0A-3D1FFF12F2AF}" type="slidenum">
              <a:rPr lang="en-CA" smtClean="0"/>
              <a:t>36</a:t>
            </a:fld>
            <a:endParaRPr lang="en-CA" dirty="0"/>
          </a:p>
        </p:txBody>
      </p:sp>
    </p:spTree>
    <p:extLst>
      <p:ext uri="{BB962C8B-B14F-4D97-AF65-F5344CB8AC3E}">
        <p14:creationId xmlns:p14="http://schemas.microsoft.com/office/powerpoint/2010/main" val="37079866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2B92AB-6B33-4A8A-B851-AE7352F3FCDF}"/>
              </a:ext>
            </a:extLst>
          </p:cNvPr>
          <p:cNvSpPr>
            <a:spLocks noGrp="1"/>
          </p:cNvSpPr>
          <p:nvPr>
            <p:ph idx="1"/>
          </p:nvPr>
        </p:nvSpPr>
        <p:spPr>
          <a:xfrm>
            <a:off x="703385" y="569066"/>
            <a:ext cx="10726613" cy="5655156"/>
          </a:xfrm>
        </p:spPr>
        <p:txBody>
          <a:bodyPr/>
          <a:lstStyle/>
          <a:p>
            <a:r>
              <a:rPr lang="en-CA" dirty="0"/>
              <a:t>As the Integrity Commissioner for Toronto points out, even in the face of extreme sanctions, an elected official can still stand for office and be successful.</a:t>
            </a:r>
          </a:p>
          <a:p>
            <a:pPr marL="0" indent="0">
              <a:buNone/>
            </a:pPr>
            <a:r>
              <a:rPr lang="en-US" sz="1600" dirty="0"/>
              <a:t>Valerie Jepson, “Apparent Conflicts of Interest, Electoral Officials and Codes of Conduct, supra, at p.37.</a:t>
            </a:r>
            <a:endParaRPr lang="en-CA" sz="1600" dirty="0"/>
          </a:p>
          <a:p>
            <a:r>
              <a:rPr lang="en-CA" dirty="0"/>
              <a:t>There are many examples across the country where elected officials determined to have contravened the Code of Conduct – and who are the subject of sanctions – stand for re-election and a return to office. Consider Mayor Hazel McCallion who was re-elected by a significant majority after the Cunningham Report concluded that she was in an improper conflict of interest for the benefit of her son; consider the Honourable </a:t>
            </a:r>
            <a:r>
              <a:rPr lang="en-CA" dirty="0" err="1"/>
              <a:t>Harinder</a:t>
            </a:r>
            <a:r>
              <a:rPr lang="en-CA" dirty="0"/>
              <a:t> Takhar, the first Minister found to have contravened the Member’s Integrity Act, 1994, who was re-appointed to Cabinet and re-elected as an MPP.</a:t>
            </a:r>
          </a:p>
          <a:p>
            <a:pPr marL="0" indent="0">
              <a:buNone/>
            </a:pPr>
            <a:r>
              <a:rPr lang="en-US" sz="1600" dirty="0"/>
              <a:t>Valerie Jepson, “Apparent Conflicts of Interest, Electoral Officials and Codes of Conduct, supra, at p.49.</a:t>
            </a:r>
            <a:endParaRPr lang="en-CA" sz="1600" dirty="0"/>
          </a:p>
        </p:txBody>
      </p:sp>
      <p:sp>
        <p:nvSpPr>
          <p:cNvPr id="4" name="TextBox 3">
            <a:extLst>
              <a:ext uri="{FF2B5EF4-FFF2-40B4-BE49-F238E27FC236}">
                <a16:creationId xmlns:a16="http://schemas.microsoft.com/office/drawing/2014/main" id="{378488D8-828A-478D-BC1E-89458185BF67}"/>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AB87CD90-2A68-4570-AAFE-53CBDBD2E6D4}"/>
              </a:ext>
            </a:extLst>
          </p:cNvPr>
          <p:cNvSpPr>
            <a:spLocks noGrp="1"/>
          </p:cNvSpPr>
          <p:nvPr>
            <p:ph type="sldNum" sz="quarter" idx="12"/>
          </p:nvPr>
        </p:nvSpPr>
        <p:spPr/>
        <p:txBody>
          <a:bodyPr/>
          <a:lstStyle/>
          <a:p>
            <a:fld id="{6B8537A5-0EE2-4FF7-BC0A-3D1FFF12F2AF}" type="slidenum">
              <a:rPr lang="en-CA" smtClean="0"/>
              <a:t>37</a:t>
            </a:fld>
            <a:endParaRPr lang="en-CA" dirty="0"/>
          </a:p>
        </p:txBody>
      </p:sp>
    </p:spTree>
    <p:extLst>
      <p:ext uri="{BB962C8B-B14F-4D97-AF65-F5344CB8AC3E}">
        <p14:creationId xmlns:p14="http://schemas.microsoft.com/office/powerpoint/2010/main" val="24817076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E30BB-289A-4301-B29F-0A406ED2C10D}"/>
              </a:ext>
            </a:extLst>
          </p:cNvPr>
          <p:cNvSpPr>
            <a:spLocks noGrp="1"/>
          </p:cNvSpPr>
          <p:nvPr>
            <p:ph type="title"/>
          </p:nvPr>
        </p:nvSpPr>
        <p:spPr/>
        <p:txBody>
          <a:bodyPr>
            <a:normAutofit/>
          </a:bodyPr>
          <a:lstStyle/>
          <a:p>
            <a:pPr algn="ctr"/>
            <a:r>
              <a:rPr lang="en-CA" sz="4500" b="1" dirty="0"/>
              <a:t>Challenges Associated with the Role</a:t>
            </a:r>
          </a:p>
        </p:txBody>
      </p:sp>
      <p:sp>
        <p:nvSpPr>
          <p:cNvPr id="3" name="Content Placeholder 2">
            <a:extLst>
              <a:ext uri="{FF2B5EF4-FFF2-40B4-BE49-F238E27FC236}">
                <a16:creationId xmlns:a16="http://schemas.microsoft.com/office/drawing/2014/main" id="{1ACCE5F0-147E-4BA3-8D59-17641962643D}"/>
              </a:ext>
            </a:extLst>
          </p:cNvPr>
          <p:cNvSpPr>
            <a:spLocks noGrp="1"/>
          </p:cNvSpPr>
          <p:nvPr>
            <p:ph idx="1"/>
          </p:nvPr>
        </p:nvSpPr>
        <p:spPr/>
        <p:txBody>
          <a:bodyPr/>
          <a:lstStyle/>
          <a:p>
            <a:r>
              <a:rPr lang="en-CA" dirty="0"/>
              <a:t>Integrity Commissioners make rulings about sensitive, sometimes controversial issues relating to the ethical standards which elected officials commit to following.</a:t>
            </a:r>
          </a:p>
          <a:p>
            <a:endParaRPr lang="en-CA" dirty="0"/>
          </a:p>
        </p:txBody>
      </p:sp>
      <p:sp>
        <p:nvSpPr>
          <p:cNvPr id="4" name="TextBox 3">
            <a:extLst>
              <a:ext uri="{FF2B5EF4-FFF2-40B4-BE49-F238E27FC236}">
                <a16:creationId xmlns:a16="http://schemas.microsoft.com/office/drawing/2014/main" id="{1CAE35B5-D640-497C-9E32-619983B9043F}"/>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5D49250E-ED1E-4B50-A3A7-2A2BCA7FA286}"/>
              </a:ext>
            </a:extLst>
          </p:cNvPr>
          <p:cNvSpPr>
            <a:spLocks noGrp="1"/>
          </p:cNvSpPr>
          <p:nvPr>
            <p:ph type="sldNum" sz="quarter" idx="12"/>
          </p:nvPr>
        </p:nvSpPr>
        <p:spPr/>
        <p:txBody>
          <a:bodyPr/>
          <a:lstStyle/>
          <a:p>
            <a:fld id="{6B8537A5-0EE2-4FF7-BC0A-3D1FFF12F2AF}" type="slidenum">
              <a:rPr lang="en-CA" smtClean="0"/>
              <a:t>38</a:t>
            </a:fld>
            <a:endParaRPr lang="en-CA" dirty="0"/>
          </a:p>
        </p:txBody>
      </p:sp>
    </p:spTree>
    <p:extLst>
      <p:ext uri="{BB962C8B-B14F-4D97-AF65-F5344CB8AC3E}">
        <p14:creationId xmlns:p14="http://schemas.microsoft.com/office/powerpoint/2010/main" val="302727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9F5BD2-C05A-4E8B-8FDE-41626B5F6412}"/>
              </a:ext>
            </a:extLst>
          </p:cNvPr>
          <p:cNvSpPr>
            <a:spLocks noGrp="1"/>
          </p:cNvSpPr>
          <p:nvPr>
            <p:ph idx="1"/>
          </p:nvPr>
        </p:nvSpPr>
        <p:spPr>
          <a:xfrm>
            <a:off x="703385" y="569066"/>
            <a:ext cx="10726613" cy="5655156"/>
          </a:xfrm>
        </p:spPr>
        <p:txBody>
          <a:bodyPr>
            <a:normAutofit/>
          </a:bodyPr>
          <a:lstStyle/>
          <a:p>
            <a:r>
              <a:rPr lang="en-CA" dirty="0"/>
              <a:t>The issues Integrity Commissioners address are often complex:</a:t>
            </a:r>
          </a:p>
          <a:p>
            <a:pPr lvl="1"/>
            <a:r>
              <a:rPr lang="en-CA" dirty="0"/>
              <a:t>“Integrity Commissioners focus on the ethical behaviour and reputations of individual Councillors, a subject about which most citizens are likely to feel qualified to judge, even if the issues involved are many-sided. . . .  Integrity Commissioners have the unenviable task of enforcing ethical behaviour without being so strict in their interpretation of the Codes of Conduct, that they make it impossible for mere mortals to engage in politics, an activity that for many citizens is likely considered unsavoury, almost by definition.”</a:t>
            </a:r>
          </a:p>
          <a:p>
            <a:pPr marL="402336" lvl="1" indent="0">
              <a:buNone/>
            </a:pPr>
            <a:r>
              <a:rPr lang="en-US" sz="1400" dirty="0" err="1"/>
              <a:t>Sancton</a:t>
            </a:r>
            <a:r>
              <a:rPr lang="en-US" sz="1400" dirty="0"/>
              <a:t>: IMFG Perspectives, supra, at p. 6.</a:t>
            </a:r>
          </a:p>
          <a:p>
            <a:pPr marL="0" indent="0">
              <a:buNone/>
            </a:pPr>
            <a:endParaRPr lang="en-CA" sz="1600" dirty="0"/>
          </a:p>
          <a:p>
            <a:endParaRPr lang="en-CA" dirty="0"/>
          </a:p>
        </p:txBody>
      </p:sp>
      <p:sp>
        <p:nvSpPr>
          <p:cNvPr id="4" name="TextBox 3">
            <a:extLst>
              <a:ext uri="{FF2B5EF4-FFF2-40B4-BE49-F238E27FC236}">
                <a16:creationId xmlns:a16="http://schemas.microsoft.com/office/drawing/2014/main" id="{74F5BB3A-04EA-4373-AFEB-CAB270CA7B21}"/>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5F48C7F1-3AFC-4F2B-8684-922DD5AE5E1B}"/>
              </a:ext>
            </a:extLst>
          </p:cNvPr>
          <p:cNvSpPr>
            <a:spLocks noGrp="1"/>
          </p:cNvSpPr>
          <p:nvPr>
            <p:ph type="sldNum" sz="quarter" idx="12"/>
          </p:nvPr>
        </p:nvSpPr>
        <p:spPr/>
        <p:txBody>
          <a:bodyPr/>
          <a:lstStyle/>
          <a:p>
            <a:fld id="{6B8537A5-0EE2-4FF7-BC0A-3D1FFF12F2AF}" type="slidenum">
              <a:rPr lang="en-CA" smtClean="0"/>
              <a:t>39</a:t>
            </a:fld>
            <a:endParaRPr lang="en-CA" dirty="0"/>
          </a:p>
        </p:txBody>
      </p:sp>
    </p:spTree>
    <p:extLst>
      <p:ext uri="{BB962C8B-B14F-4D97-AF65-F5344CB8AC3E}">
        <p14:creationId xmlns:p14="http://schemas.microsoft.com/office/powerpoint/2010/main" val="2899332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60CC31-D207-495B-985B-DE4F32F06B43}"/>
              </a:ext>
            </a:extLst>
          </p:cNvPr>
          <p:cNvSpPr>
            <a:spLocks noGrp="1"/>
          </p:cNvSpPr>
          <p:nvPr>
            <p:ph idx="1"/>
          </p:nvPr>
        </p:nvSpPr>
        <p:spPr>
          <a:xfrm>
            <a:off x="689317" y="569066"/>
            <a:ext cx="10740681" cy="5655156"/>
          </a:xfrm>
        </p:spPr>
        <p:txBody>
          <a:bodyPr anchor="t">
            <a:normAutofit/>
          </a:bodyPr>
          <a:lstStyle/>
          <a:p>
            <a:r>
              <a:rPr lang="en-US" dirty="0">
                <a:solidFill>
                  <a:schemeClr val="tx1"/>
                </a:solidFill>
              </a:rPr>
              <a:t>Integrity Commissioners carry out a range of functions:</a:t>
            </a:r>
            <a:endParaRPr lang="en-CA" dirty="0">
              <a:solidFill>
                <a:schemeClr val="tx1"/>
              </a:solidFill>
            </a:endParaRPr>
          </a:p>
          <a:p>
            <a:pPr lvl="1"/>
            <a:r>
              <a:rPr lang="en-US" dirty="0">
                <a:solidFill>
                  <a:schemeClr val="tx1"/>
                </a:solidFill>
              </a:rPr>
              <a:t>assist in the development of the ethical framework by suggesting content and commentary for Codes of Conduct;</a:t>
            </a:r>
            <a:endParaRPr lang="en-CA" dirty="0">
              <a:solidFill>
                <a:schemeClr val="tx1"/>
              </a:solidFill>
            </a:endParaRPr>
          </a:p>
          <a:p>
            <a:pPr lvl="1"/>
            <a:r>
              <a:rPr lang="en-US" dirty="0">
                <a:solidFill>
                  <a:schemeClr val="tx1"/>
                </a:solidFill>
              </a:rPr>
              <a:t>conduct education and training for members of Council and outreach for members of the community;</a:t>
            </a:r>
            <a:endParaRPr lang="en-CA" dirty="0">
              <a:solidFill>
                <a:schemeClr val="tx1"/>
              </a:solidFill>
            </a:endParaRPr>
          </a:p>
          <a:p>
            <a:pPr lvl="1"/>
            <a:r>
              <a:rPr lang="en-US" dirty="0">
                <a:solidFill>
                  <a:schemeClr val="tx1"/>
                </a:solidFill>
              </a:rPr>
              <a:t>provide advice and guidance to members to support compliance with the Code;</a:t>
            </a:r>
            <a:endParaRPr lang="en-CA" dirty="0">
              <a:solidFill>
                <a:schemeClr val="tx1"/>
              </a:solidFill>
            </a:endParaRPr>
          </a:p>
          <a:p>
            <a:pPr lvl="1"/>
            <a:r>
              <a:rPr lang="en-US" dirty="0">
                <a:solidFill>
                  <a:schemeClr val="tx1"/>
                </a:solidFill>
              </a:rPr>
              <a:t>investigate allegations that a member of Council has fallen short of compliance with the municipality’s ethical framework and where appropriate, submit public reports on their findings and make recommendations, including recommending sanctions, that support the public interest.</a:t>
            </a:r>
            <a:endParaRPr lang="en-CA" dirty="0">
              <a:solidFill>
                <a:schemeClr val="tx1"/>
              </a:solidFill>
            </a:endParaRPr>
          </a:p>
          <a:p>
            <a:endParaRPr lang="en-CA" dirty="0">
              <a:solidFill>
                <a:schemeClr val="tx1"/>
              </a:solidFill>
            </a:endParaRPr>
          </a:p>
        </p:txBody>
      </p:sp>
      <p:sp>
        <p:nvSpPr>
          <p:cNvPr id="4" name="TextBox 3">
            <a:extLst>
              <a:ext uri="{FF2B5EF4-FFF2-40B4-BE49-F238E27FC236}">
                <a16:creationId xmlns:a16="http://schemas.microsoft.com/office/drawing/2014/main" id="{8606ED56-E291-4585-B036-0BA8AD83E807}"/>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8E9E1B7C-94D6-4348-BF9F-1D9CFD2BD8DB}"/>
              </a:ext>
            </a:extLst>
          </p:cNvPr>
          <p:cNvSpPr>
            <a:spLocks noGrp="1"/>
          </p:cNvSpPr>
          <p:nvPr>
            <p:ph type="sldNum" sz="quarter" idx="12"/>
          </p:nvPr>
        </p:nvSpPr>
        <p:spPr/>
        <p:txBody>
          <a:bodyPr/>
          <a:lstStyle/>
          <a:p>
            <a:fld id="{6B8537A5-0EE2-4FF7-BC0A-3D1FFF12F2AF}" type="slidenum">
              <a:rPr lang="en-CA" smtClean="0"/>
              <a:t>4</a:t>
            </a:fld>
            <a:endParaRPr lang="en-CA" dirty="0"/>
          </a:p>
        </p:txBody>
      </p:sp>
    </p:spTree>
    <p:extLst>
      <p:ext uri="{BB962C8B-B14F-4D97-AF65-F5344CB8AC3E}">
        <p14:creationId xmlns:p14="http://schemas.microsoft.com/office/powerpoint/2010/main" val="1438765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99A605-2AC0-4C4C-A1FD-099291949094}"/>
              </a:ext>
            </a:extLst>
          </p:cNvPr>
          <p:cNvSpPr>
            <a:spLocks noGrp="1"/>
          </p:cNvSpPr>
          <p:nvPr>
            <p:ph idx="1"/>
          </p:nvPr>
        </p:nvSpPr>
        <p:spPr>
          <a:xfrm>
            <a:off x="717452" y="569066"/>
            <a:ext cx="10712546" cy="5655156"/>
          </a:xfrm>
        </p:spPr>
        <p:txBody>
          <a:bodyPr/>
          <a:lstStyle/>
          <a:p>
            <a:pPr lvl="0"/>
            <a:r>
              <a:rPr lang="en-US" dirty="0"/>
              <a:t>In performing their work, therefore, Integrity Commissioners must:</a:t>
            </a:r>
          </a:p>
          <a:p>
            <a:pPr lvl="1"/>
            <a:r>
              <a:rPr lang="en-US" dirty="0"/>
              <a:t>avoid politicization of the office;</a:t>
            </a:r>
            <a:endParaRPr lang="en-CA" dirty="0"/>
          </a:p>
          <a:p>
            <a:pPr lvl="1"/>
            <a:r>
              <a:rPr lang="en-US" dirty="0"/>
              <a:t>ensure effective communication of their mandate and decisions while maintaining the obligations of confidentiality necessarily associated with the work;</a:t>
            </a:r>
            <a:endParaRPr lang="en-CA" dirty="0"/>
          </a:p>
          <a:p>
            <a:pPr lvl="1"/>
            <a:r>
              <a:rPr lang="en-US" dirty="0"/>
              <a:t>address inherent challenges in the subject matter itself</a:t>
            </a:r>
            <a:r>
              <a:rPr lang="en-CA" dirty="0"/>
              <a:t>; and</a:t>
            </a:r>
          </a:p>
          <a:p>
            <a:pPr lvl="1"/>
            <a:r>
              <a:rPr lang="en-US" dirty="0"/>
              <a:t>balance the need to adhere to standards with practical considerations so as to not make it impossible for elected officials who are human, to engage in politics.</a:t>
            </a:r>
            <a:endParaRPr lang="en-CA" dirty="0"/>
          </a:p>
          <a:p>
            <a:endParaRPr lang="en-CA" dirty="0"/>
          </a:p>
        </p:txBody>
      </p:sp>
      <p:sp>
        <p:nvSpPr>
          <p:cNvPr id="4" name="TextBox 3">
            <a:extLst>
              <a:ext uri="{FF2B5EF4-FFF2-40B4-BE49-F238E27FC236}">
                <a16:creationId xmlns:a16="http://schemas.microsoft.com/office/drawing/2014/main" id="{24BD8732-EB33-473F-9D1B-FF180CF3DBDE}"/>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8835F3A8-9875-4997-BC81-183B0DCA1CDE}"/>
              </a:ext>
            </a:extLst>
          </p:cNvPr>
          <p:cNvSpPr>
            <a:spLocks noGrp="1"/>
          </p:cNvSpPr>
          <p:nvPr>
            <p:ph type="sldNum" sz="quarter" idx="12"/>
          </p:nvPr>
        </p:nvSpPr>
        <p:spPr/>
        <p:txBody>
          <a:bodyPr/>
          <a:lstStyle/>
          <a:p>
            <a:fld id="{6B8537A5-0EE2-4FF7-BC0A-3D1FFF12F2AF}" type="slidenum">
              <a:rPr lang="en-CA" smtClean="0"/>
              <a:t>40</a:t>
            </a:fld>
            <a:endParaRPr lang="en-CA" dirty="0"/>
          </a:p>
        </p:txBody>
      </p:sp>
    </p:spTree>
    <p:extLst>
      <p:ext uri="{BB962C8B-B14F-4D97-AF65-F5344CB8AC3E}">
        <p14:creationId xmlns:p14="http://schemas.microsoft.com/office/powerpoint/2010/main" val="1491194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F8946-4009-4CED-B6D4-C7ABBE2D7C53}"/>
              </a:ext>
            </a:extLst>
          </p:cNvPr>
          <p:cNvSpPr>
            <a:spLocks noGrp="1"/>
          </p:cNvSpPr>
          <p:nvPr>
            <p:ph idx="1"/>
          </p:nvPr>
        </p:nvSpPr>
        <p:spPr>
          <a:xfrm>
            <a:off x="661182" y="569066"/>
            <a:ext cx="10768816" cy="5655156"/>
          </a:xfrm>
        </p:spPr>
        <p:txBody>
          <a:bodyPr/>
          <a:lstStyle/>
          <a:p>
            <a:r>
              <a:rPr lang="en-CA" dirty="0"/>
              <a:t>While the Integrity Commissioner should not be drawn into political debate, they cannot ignore the political climate and context in which they function and must be alert to areas which require better education for the public and members of Council.</a:t>
            </a:r>
          </a:p>
          <a:p>
            <a:endParaRPr lang="en-CA" dirty="0"/>
          </a:p>
        </p:txBody>
      </p:sp>
      <p:sp>
        <p:nvSpPr>
          <p:cNvPr id="4" name="TextBox 3">
            <a:extLst>
              <a:ext uri="{FF2B5EF4-FFF2-40B4-BE49-F238E27FC236}">
                <a16:creationId xmlns:a16="http://schemas.microsoft.com/office/drawing/2014/main" id="{3FA0BBDA-58EE-452A-A90A-3DCA9BE666C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86B829F6-CF91-491E-B915-8B5557AC1ECA}"/>
              </a:ext>
            </a:extLst>
          </p:cNvPr>
          <p:cNvSpPr>
            <a:spLocks noGrp="1"/>
          </p:cNvSpPr>
          <p:nvPr>
            <p:ph type="sldNum" sz="quarter" idx="12"/>
          </p:nvPr>
        </p:nvSpPr>
        <p:spPr/>
        <p:txBody>
          <a:bodyPr/>
          <a:lstStyle/>
          <a:p>
            <a:fld id="{6B8537A5-0EE2-4FF7-BC0A-3D1FFF12F2AF}" type="slidenum">
              <a:rPr lang="en-CA" smtClean="0"/>
              <a:t>41</a:t>
            </a:fld>
            <a:endParaRPr lang="en-CA" dirty="0"/>
          </a:p>
        </p:txBody>
      </p:sp>
    </p:spTree>
    <p:extLst>
      <p:ext uri="{BB962C8B-B14F-4D97-AF65-F5344CB8AC3E}">
        <p14:creationId xmlns:p14="http://schemas.microsoft.com/office/powerpoint/2010/main" val="6393236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9F889-8C93-4465-AC3B-7CEAE8334CC4}"/>
              </a:ext>
            </a:extLst>
          </p:cNvPr>
          <p:cNvSpPr>
            <a:spLocks noGrp="1"/>
          </p:cNvSpPr>
          <p:nvPr>
            <p:ph type="title"/>
          </p:nvPr>
        </p:nvSpPr>
        <p:spPr/>
        <p:txBody>
          <a:bodyPr>
            <a:normAutofit/>
          </a:bodyPr>
          <a:lstStyle/>
          <a:p>
            <a:pPr algn="ctr"/>
            <a:r>
              <a:rPr lang="en-CA" sz="4500" b="1" dirty="0"/>
              <a:t>Emerging Issues</a:t>
            </a:r>
          </a:p>
        </p:txBody>
      </p:sp>
      <p:sp>
        <p:nvSpPr>
          <p:cNvPr id="3" name="Content Placeholder 2">
            <a:extLst>
              <a:ext uri="{FF2B5EF4-FFF2-40B4-BE49-F238E27FC236}">
                <a16:creationId xmlns:a16="http://schemas.microsoft.com/office/drawing/2014/main" id="{C398669E-FD71-41F9-9DD5-97E0FB76D4FC}"/>
              </a:ext>
            </a:extLst>
          </p:cNvPr>
          <p:cNvSpPr>
            <a:spLocks noGrp="1"/>
          </p:cNvSpPr>
          <p:nvPr>
            <p:ph idx="1"/>
          </p:nvPr>
        </p:nvSpPr>
        <p:spPr>
          <a:xfrm>
            <a:off x="4595906" y="554999"/>
            <a:ext cx="7427170" cy="5166570"/>
          </a:xfrm>
        </p:spPr>
        <p:txBody>
          <a:bodyPr>
            <a:normAutofit fontScale="25000" lnSpcReduction="20000"/>
          </a:bodyPr>
          <a:lstStyle/>
          <a:p>
            <a:r>
              <a:rPr lang="en-CA" sz="8000" dirty="0"/>
              <a:t>The role and duties of members of Council for the City of Winnipeg are not defined in </a:t>
            </a:r>
            <a:r>
              <a:rPr lang="en-CA" sz="8000" i="1" dirty="0"/>
              <a:t>The</a:t>
            </a:r>
            <a:r>
              <a:rPr lang="en-CA" sz="8000" dirty="0"/>
              <a:t> </a:t>
            </a:r>
            <a:r>
              <a:rPr lang="en-CA" sz="8000" i="1" dirty="0"/>
              <a:t>City of Winnipeg Charter.</a:t>
            </a:r>
            <a:endParaRPr lang="en-CA" sz="8000" dirty="0"/>
          </a:p>
          <a:p>
            <a:r>
              <a:rPr lang="en-CA" sz="8000" dirty="0"/>
              <a:t>By contrast, for example, </a:t>
            </a:r>
            <a:r>
              <a:rPr lang="en-CA" sz="8000" i="1" dirty="0"/>
              <a:t>The Municipal Act</a:t>
            </a:r>
            <a:r>
              <a:rPr lang="en-CA" sz="8000" dirty="0"/>
              <a:t> of Manitoba defines the general duties of members of Council:</a:t>
            </a:r>
          </a:p>
          <a:p>
            <a:pPr marL="457200" lvl="1" indent="0">
              <a:buNone/>
            </a:pPr>
            <a:r>
              <a:rPr lang="en-US" sz="3600" b="1" dirty="0"/>
              <a:t>General duties of members</a:t>
            </a:r>
          </a:p>
          <a:p>
            <a:pPr marL="457200" lvl="1" indent="0">
              <a:buNone/>
            </a:pPr>
            <a:r>
              <a:rPr lang="en-US" sz="3600" u="sng" dirty="0">
                <a:hlinkClick r:id="rId2"/>
              </a:rPr>
              <a:t>83(1)</a:t>
            </a:r>
            <a:r>
              <a:rPr lang="en-US" sz="3600" dirty="0"/>
              <a:t>       Each member of a council has the following duties:</a:t>
            </a:r>
          </a:p>
          <a:p>
            <a:pPr lvl="2"/>
            <a:r>
              <a:rPr lang="en-US" sz="3600" dirty="0"/>
              <a:t>(a) to consider the well-being and interests of the municipality as a whole and to bring to the council's attention anything that would promote the well-being or interests of the municipality;</a:t>
            </a:r>
          </a:p>
          <a:p>
            <a:pPr lvl="2"/>
            <a:r>
              <a:rPr lang="en-US" sz="3600" dirty="0"/>
              <a:t>(b) to participate generally in developing and evaluating the policies and programs of the municipality;</a:t>
            </a:r>
          </a:p>
          <a:p>
            <a:pPr lvl="2"/>
            <a:r>
              <a:rPr lang="en-US" sz="3600" dirty="0"/>
              <a:t>(c) to participate in meetings of the council and of council committees and other bodies to which the member is appointed by the council;</a:t>
            </a:r>
          </a:p>
          <a:p>
            <a:pPr lvl="2"/>
            <a:r>
              <a:rPr lang="en-US" sz="3600" dirty="0"/>
              <a:t>(d) to keep in confidence a matter that is discussed at a meeting closed to the public under subsection 152(3) and that the committee decides to keep confidential until the matter is discussed at a meeting of the council or of a committee conducted in public;</a:t>
            </a:r>
          </a:p>
          <a:p>
            <a:pPr lvl="2"/>
            <a:r>
              <a:rPr lang="en-US" sz="3600" dirty="0"/>
              <a:t>(d.1) to comply with the code of conduct for members of council;</a:t>
            </a:r>
          </a:p>
          <a:p>
            <a:pPr lvl="2"/>
            <a:r>
              <a:rPr lang="en-US" sz="3600" dirty="0"/>
              <a:t>(e) to perform any other duty or function imposed on the member by the </a:t>
            </a:r>
          </a:p>
          <a:p>
            <a:pPr marL="987552" lvl="2" indent="0">
              <a:buNone/>
            </a:pPr>
            <a:r>
              <a:rPr lang="en-US" sz="3600" dirty="0"/>
              <a:t>	council or this or any other Act.</a:t>
            </a:r>
          </a:p>
          <a:p>
            <a:pPr marL="457200" lvl="1" indent="0">
              <a:buNone/>
            </a:pPr>
            <a:r>
              <a:rPr lang="en-US" sz="3600" b="1" dirty="0"/>
              <a:t>Duties of the head of council</a:t>
            </a:r>
          </a:p>
          <a:p>
            <a:pPr marL="457200" lvl="1" indent="0">
              <a:buNone/>
            </a:pPr>
            <a:r>
              <a:rPr lang="en-US" sz="3600" u="sng" dirty="0">
                <a:hlinkClick r:id="rId3"/>
              </a:rPr>
              <a:t>83(2)</a:t>
            </a:r>
            <a:r>
              <a:rPr lang="en-US" sz="3600" dirty="0"/>
              <a:t>       In addition to performing the duties of a member of a council, the head of council has a duty</a:t>
            </a:r>
          </a:p>
          <a:p>
            <a:pPr lvl="2"/>
            <a:r>
              <a:rPr lang="en-US" sz="3600" dirty="0"/>
              <a:t>(a) to preside when in attendance at a council meeting, except where the procedures by-law or this or any other Act otherwise provides;</a:t>
            </a:r>
          </a:p>
          <a:p>
            <a:pPr lvl="2"/>
            <a:r>
              <a:rPr lang="en-US" sz="3600" dirty="0"/>
              <a:t>(b) to provide leadership and direction to the council; and</a:t>
            </a:r>
          </a:p>
          <a:p>
            <a:pPr lvl="2"/>
            <a:r>
              <a:rPr lang="en-US" sz="3600" dirty="0"/>
              <a:t>(c) to perform any other duty or function assigned to a head of council by the council or by this or any other Act.</a:t>
            </a:r>
          </a:p>
          <a:p>
            <a:pPr lvl="1"/>
            <a:endParaRPr lang="en-CA" dirty="0"/>
          </a:p>
          <a:p>
            <a:endParaRPr lang="en-CA" dirty="0"/>
          </a:p>
          <a:p>
            <a:endParaRPr lang="en-CA" dirty="0"/>
          </a:p>
        </p:txBody>
      </p:sp>
      <p:sp>
        <p:nvSpPr>
          <p:cNvPr id="4" name="TextBox 3">
            <a:extLst>
              <a:ext uri="{FF2B5EF4-FFF2-40B4-BE49-F238E27FC236}">
                <a16:creationId xmlns:a16="http://schemas.microsoft.com/office/drawing/2014/main" id="{044201D9-482D-4F0C-A7BD-3B6D2AC47458}"/>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5" name="Slide Number Placeholder 4">
            <a:extLst>
              <a:ext uri="{FF2B5EF4-FFF2-40B4-BE49-F238E27FC236}">
                <a16:creationId xmlns:a16="http://schemas.microsoft.com/office/drawing/2014/main" id="{5B1DEAB3-9D1D-4ECA-9756-E27BAB6C1924}"/>
              </a:ext>
            </a:extLst>
          </p:cNvPr>
          <p:cNvSpPr>
            <a:spLocks noGrp="1"/>
          </p:cNvSpPr>
          <p:nvPr>
            <p:ph type="sldNum" sz="quarter" idx="12"/>
          </p:nvPr>
        </p:nvSpPr>
        <p:spPr/>
        <p:txBody>
          <a:bodyPr/>
          <a:lstStyle/>
          <a:p>
            <a:fld id="{6B8537A5-0EE2-4FF7-BC0A-3D1FFF12F2AF}" type="slidenum">
              <a:rPr lang="en-CA" smtClean="0"/>
              <a:t>42</a:t>
            </a:fld>
            <a:endParaRPr lang="en-CA" dirty="0"/>
          </a:p>
        </p:txBody>
      </p:sp>
    </p:spTree>
    <p:extLst>
      <p:ext uri="{BB962C8B-B14F-4D97-AF65-F5344CB8AC3E}">
        <p14:creationId xmlns:p14="http://schemas.microsoft.com/office/powerpoint/2010/main" val="1816291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FBDF54-9613-44B3-8365-E49FCB927221}"/>
              </a:ext>
            </a:extLst>
          </p:cNvPr>
          <p:cNvSpPr>
            <a:spLocks noGrp="1"/>
          </p:cNvSpPr>
          <p:nvPr>
            <p:ph idx="1"/>
          </p:nvPr>
        </p:nvSpPr>
        <p:spPr>
          <a:xfrm>
            <a:off x="717452" y="569066"/>
            <a:ext cx="10712546" cy="5655156"/>
          </a:xfrm>
        </p:spPr>
        <p:txBody>
          <a:bodyPr/>
          <a:lstStyle/>
          <a:p>
            <a:r>
              <a:rPr lang="en-CA" dirty="0"/>
              <a:t>More education and perhaps amendments to </a:t>
            </a:r>
            <a:r>
              <a:rPr lang="en-CA" i="1" dirty="0"/>
              <a:t>The City of Winnipeg Charter </a:t>
            </a:r>
            <a:r>
              <a:rPr lang="en-CA" dirty="0"/>
              <a:t>are required to better define the role and duties of Members of Council.</a:t>
            </a:r>
          </a:p>
          <a:p>
            <a:endParaRPr lang="en-CA" dirty="0"/>
          </a:p>
        </p:txBody>
      </p:sp>
      <p:sp>
        <p:nvSpPr>
          <p:cNvPr id="4" name="TextBox 3">
            <a:extLst>
              <a:ext uri="{FF2B5EF4-FFF2-40B4-BE49-F238E27FC236}">
                <a16:creationId xmlns:a16="http://schemas.microsoft.com/office/drawing/2014/main" id="{9129244D-3356-4A93-92C6-7FBB06421EEA}"/>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B0D58D3A-DA9B-48B1-B8DF-ECB4D42096B1}"/>
              </a:ext>
            </a:extLst>
          </p:cNvPr>
          <p:cNvSpPr>
            <a:spLocks noGrp="1"/>
          </p:cNvSpPr>
          <p:nvPr>
            <p:ph type="sldNum" sz="quarter" idx="12"/>
          </p:nvPr>
        </p:nvSpPr>
        <p:spPr/>
        <p:txBody>
          <a:bodyPr/>
          <a:lstStyle/>
          <a:p>
            <a:fld id="{6B8537A5-0EE2-4FF7-BC0A-3D1FFF12F2AF}" type="slidenum">
              <a:rPr lang="en-CA" smtClean="0"/>
              <a:t>43</a:t>
            </a:fld>
            <a:endParaRPr lang="en-CA" dirty="0"/>
          </a:p>
        </p:txBody>
      </p:sp>
    </p:spTree>
    <p:extLst>
      <p:ext uri="{BB962C8B-B14F-4D97-AF65-F5344CB8AC3E}">
        <p14:creationId xmlns:p14="http://schemas.microsoft.com/office/powerpoint/2010/main" val="34993613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78" y="559678"/>
            <a:ext cx="4562622" cy="4952492"/>
          </a:xfrm>
        </p:spPr>
        <p:txBody>
          <a:bodyPr>
            <a:normAutofit/>
          </a:bodyPr>
          <a:lstStyle/>
          <a:p>
            <a:pPr algn="ctr"/>
            <a:r>
              <a:rPr lang="en-CA" sz="4500" b="1" dirty="0"/>
              <a:t>Desired Legislative Changes to Enhance the City’s Accountability Framework</a:t>
            </a:r>
            <a:endParaRPr lang="en-US" sz="4500" b="1" dirty="0"/>
          </a:p>
        </p:txBody>
      </p:sp>
      <p:sp>
        <p:nvSpPr>
          <p:cNvPr id="3" name="Content Placeholder 2"/>
          <p:cNvSpPr>
            <a:spLocks noGrp="1"/>
          </p:cNvSpPr>
          <p:nvPr>
            <p:ph idx="1"/>
          </p:nvPr>
        </p:nvSpPr>
        <p:spPr/>
        <p:txBody>
          <a:bodyPr/>
          <a:lstStyle/>
          <a:p>
            <a:r>
              <a:rPr lang="en-CA" dirty="0"/>
              <a:t>Changes to </a:t>
            </a:r>
            <a:r>
              <a:rPr lang="en-CA" i="1" dirty="0"/>
              <a:t>the City of Winnipeg Charter </a:t>
            </a:r>
            <a:r>
              <a:rPr lang="en-CA" dirty="0"/>
              <a:t>which would:</a:t>
            </a:r>
          </a:p>
          <a:p>
            <a:pPr lvl="1"/>
            <a:r>
              <a:rPr lang="en-CA" dirty="0"/>
              <a:t>Legislate the mandate and role of the Integrity Commissioner.</a:t>
            </a:r>
          </a:p>
          <a:p>
            <a:pPr lvl="1"/>
            <a:r>
              <a:rPr lang="en-CA" dirty="0"/>
              <a:t>Identify appropriate penalties for breaches of the City’s Code of Conduct.</a:t>
            </a:r>
          </a:p>
          <a:p>
            <a:pPr lvl="1"/>
            <a:r>
              <a:rPr lang="en-CA" dirty="0"/>
              <a:t>Grant investigative powers to the Integrity Commissioner. </a:t>
            </a:r>
          </a:p>
          <a:p>
            <a:pPr lvl="1"/>
            <a:r>
              <a:rPr lang="en-CA" dirty="0"/>
              <a:t>Legislate confidentiality for the Integrity Commissioner’s advice and investigative functions. </a:t>
            </a:r>
          </a:p>
          <a:p>
            <a:pPr lvl="1"/>
            <a:r>
              <a:rPr lang="en-CA" dirty="0"/>
              <a:t>Legislate the creation of a Lobbyist Registry.</a:t>
            </a:r>
          </a:p>
          <a:p>
            <a:pPr lvl="1"/>
            <a:r>
              <a:rPr lang="en-CA" dirty="0"/>
              <a:t>Identify appropriate penalties for failing to register Lobbyist activities. </a:t>
            </a:r>
          </a:p>
        </p:txBody>
      </p:sp>
      <p:sp>
        <p:nvSpPr>
          <p:cNvPr id="4" name="Slide Number Placeholder 3"/>
          <p:cNvSpPr>
            <a:spLocks noGrp="1"/>
          </p:cNvSpPr>
          <p:nvPr>
            <p:ph type="sldNum" sz="quarter" idx="12"/>
          </p:nvPr>
        </p:nvSpPr>
        <p:spPr/>
        <p:txBody>
          <a:bodyPr/>
          <a:lstStyle/>
          <a:p>
            <a:fld id="{C5EB65D7-25D9-4DCD-89F8-308593CBBECE}" type="slidenum">
              <a:rPr lang="en-US" smtClean="0"/>
              <a:t>44</a:t>
            </a:fld>
            <a:endParaRPr lang="en-US" dirty="0"/>
          </a:p>
        </p:txBody>
      </p:sp>
      <p:sp>
        <p:nvSpPr>
          <p:cNvPr id="5" name="TextBox 4">
            <a:extLst>
              <a:ext uri="{FF2B5EF4-FFF2-40B4-BE49-F238E27FC236}">
                <a16:creationId xmlns:a16="http://schemas.microsoft.com/office/drawing/2014/main" id="{AA55CCE1-8DCC-413B-B249-D69FACC72D3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383764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3A50B3-C850-4645-B72E-D42852C84193}"/>
              </a:ext>
            </a:extLst>
          </p:cNvPr>
          <p:cNvSpPr>
            <a:spLocks noGrp="1"/>
          </p:cNvSpPr>
          <p:nvPr>
            <p:ph idx="1"/>
          </p:nvPr>
        </p:nvSpPr>
        <p:spPr>
          <a:xfrm>
            <a:off x="703384" y="569066"/>
            <a:ext cx="10726613" cy="5655156"/>
          </a:xfrm>
        </p:spPr>
        <p:txBody>
          <a:bodyPr>
            <a:normAutofit/>
          </a:bodyPr>
          <a:lstStyle/>
          <a:p>
            <a:r>
              <a:rPr lang="en-CA" dirty="0"/>
              <a:t>The dual role performed by the Integrity Commissioner:</a:t>
            </a:r>
          </a:p>
          <a:p>
            <a:pPr lvl="1"/>
            <a:r>
              <a:rPr lang="en-CA" dirty="0"/>
              <a:t>provides a vehicle by which Mayors and Councillors may obtain confidential and impartial advice about ethical dilemmas; and</a:t>
            </a:r>
          </a:p>
          <a:p>
            <a:pPr lvl="1"/>
            <a:r>
              <a:rPr lang="en-CA" dirty="0"/>
              <a:t>provides a mechanism for aggrieved citizens to complain if they believe their elected municipal officials are acting improperly,</a:t>
            </a:r>
          </a:p>
          <a:p>
            <a:pPr marL="0" indent="0">
              <a:buNone/>
            </a:pPr>
            <a:r>
              <a:rPr lang="en-CA" dirty="0"/>
              <a:t>and in so doing, promotes public confidence in their municipal government.</a:t>
            </a:r>
          </a:p>
          <a:p>
            <a:endParaRPr lang="en-CA" dirty="0"/>
          </a:p>
        </p:txBody>
      </p:sp>
      <p:sp>
        <p:nvSpPr>
          <p:cNvPr id="4" name="TextBox 3">
            <a:extLst>
              <a:ext uri="{FF2B5EF4-FFF2-40B4-BE49-F238E27FC236}">
                <a16:creationId xmlns:a16="http://schemas.microsoft.com/office/drawing/2014/main" id="{61561173-C9FB-41AF-8D83-200AF15A1A01}"/>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1476F925-5E31-42DE-869B-691B4B06456C}"/>
              </a:ext>
            </a:extLst>
          </p:cNvPr>
          <p:cNvSpPr>
            <a:spLocks noGrp="1"/>
          </p:cNvSpPr>
          <p:nvPr>
            <p:ph type="sldNum" sz="quarter" idx="12"/>
          </p:nvPr>
        </p:nvSpPr>
        <p:spPr/>
        <p:txBody>
          <a:bodyPr/>
          <a:lstStyle/>
          <a:p>
            <a:fld id="{6B8537A5-0EE2-4FF7-BC0A-3D1FFF12F2AF}" type="slidenum">
              <a:rPr lang="en-CA" smtClean="0"/>
              <a:t>5</a:t>
            </a:fld>
            <a:endParaRPr lang="en-CA" dirty="0"/>
          </a:p>
        </p:txBody>
      </p:sp>
    </p:spTree>
    <p:extLst>
      <p:ext uri="{BB962C8B-B14F-4D97-AF65-F5344CB8AC3E}">
        <p14:creationId xmlns:p14="http://schemas.microsoft.com/office/powerpoint/2010/main" val="421327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B118D-1CAF-463B-83AA-6555AD5FF605}"/>
              </a:ext>
            </a:extLst>
          </p:cNvPr>
          <p:cNvSpPr>
            <a:spLocks noGrp="1"/>
          </p:cNvSpPr>
          <p:nvPr>
            <p:ph idx="1"/>
          </p:nvPr>
        </p:nvSpPr>
        <p:spPr>
          <a:xfrm>
            <a:off x="661182" y="569066"/>
            <a:ext cx="10768816" cy="5655156"/>
          </a:xfrm>
        </p:spPr>
        <p:txBody>
          <a:bodyPr>
            <a:normAutofit/>
          </a:bodyPr>
          <a:lstStyle/>
          <a:p>
            <a:r>
              <a:rPr lang="en-CA" dirty="0"/>
              <a:t>The Integrity Commissioner is independent of Council. </a:t>
            </a:r>
          </a:p>
          <a:p>
            <a:r>
              <a:rPr lang="en-CA" dirty="0"/>
              <a:t>The role is intended to encourage and sustain a culture of integrity and accountability for the members of Council of the City of Winnipeg.</a:t>
            </a:r>
          </a:p>
          <a:p>
            <a:endParaRPr lang="en-CA" dirty="0"/>
          </a:p>
          <a:p>
            <a:endParaRPr lang="en-CA" dirty="0"/>
          </a:p>
        </p:txBody>
      </p:sp>
      <p:sp>
        <p:nvSpPr>
          <p:cNvPr id="4" name="TextBox 3">
            <a:extLst>
              <a:ext uri="{FF2B5EF4-FFF2-40B4-BE49-F238E27FC236}">
                <a16:creationId xmlns:a16="http://schemas.microsoft.com/office/drawing/2014/main" id="{8F288061-C45F-4B64-AF56-DC25E6431A1C}"/>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
        <p:nvSpPr>
          <p:cNvPr id="2" name="Slide Number Placeholder 1">
            <a:extLst>
              <a:ext uri="{FF2B5EF4-FFF2-40B4-BE49-F238E27FC236}">
                <a16:creationId xmlns:a16="http://schemas.microsoft.com/office/drawing/2014/main" id="{E935A1F2-024E-46F1-AA3A-A95ECFA7C6D2}"/>
              </a:ext>
            </a:extLst>
          </p:cNvPr>
          <p:cNvSpPr>
            <a:spLocks noGrp="1"/>
          </p:cNvSpPr>
          <p:nvPr>
            <p:ph type="sldNum" sz="quarter" idx="12"/>
          </p:nvPr>
        </p:nvSpPr>
        <p:spPr/>
        <p:txBody>
          <a:bodyPr/>
          <a:lstStyle/>
          <a:p>
            <a:fld id="{6B8537A5-0EE2-4FF7-BC0A-3D1FFF12F2AF}" type="slidenum">
              <a:rPr lang="en-CA" smtClean="0"/>
              <a:t>6</a:t>
            </a:fld>
            <a:endParaRPr lang="en-CA" dirty="0"/>
          </a:p>
        </p:txBody>
      </p:sp>
    </p:spTree>
    <p:extLst>
      <p:ext uri="{BB962C8B-B14F-4D97-AF65-F5344CB8AC3E}">
        <p14:creationId xmlns:p14="http://schemas.microsoft.com/office/powerpoint/2010/main" val="3147656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6C6DF-B2F9-4FAD-8EBB-94379BBBAC14}"/>
              </a:ext>
            </a:extLst>
          </p:cNvPr>
          <p:cNvSpPr>
            <a:spLocks noGrp="1"/>
          </p:cNvSpPr>
          <p:nvPr>
            <p:ph type="title"/>
          </p:nvPr>
        </p:nvSpPr>
        <p:spPr/>
        <p:txBody>
          <a:bodyPr/>
          <a:lstStyle/>
          <a:p>
            <a:pPr algn="ctr"/>
            <a:r>
              <a:rPr lang="en-CA" sz="5400" b="1" dirty="0">
                <a:solidFill>
                  <a:schemeClr val="tx1"/>
                </a:solidFill>
              </a:rPr>
              <a:t>History of the Creation of the Role</a:t>
            </a:r>
            <a:endParaRPr lang="en-CA" dirty="0"/>
          </a:p>
        </p:txBody>
      </p:sp>
      <p:sp>
        <p:nvSpPr>
          <p:cNvPr id="3" name="Content Placeholder 2">
            <a:extLst>
              <a:ext uri="{FF2B5EF4-FFF2-40B4-BE49-F238E27FC236}">
                <a16:creationId xmlns:a16="http://schemas.microsoft.com/office/drawing/2014/main" id="{48C27FEF-21CB-4C81-B321-CBBD1F8B057F}"/>
              </a:ext>
            </a:extLst>
          </p:cNvPr>
          <p:cNvSpPr>
            <a:spLocks noGrp="1"/>
          </p:cNvSpPr>
          <p:nvPr>
            <p:ph idx="1"/>
          </p:nvPr>
        </p:nvSpPr>
        <p:spPr/>
        <p:txBody>
          <a:bodyPr/>
          <a:lstStyle/>
          <a:p>
            <a:r>
              <a:rPr lang="en-CA" dirty="0">
                <a:solidFill>
                  <a:schemeClr val="tx1"/>
                </a:solidFill>
              </a:rPr>
              <a:t>February 2009 – City of Winnipeg Council asked the Province of Manitoba to review and amend the existing legislation to create stronger conflict of interest rules and guidelines for the City of Winnipeg and Council through such measures as the establishment of a separate municipal office for the Conflict of Interest Commissioner</a:t>
            </a:r>
          </a:p>
          <a:p>
            <a:endParaRPr lang="en-CA" dirty="0"/>
          </a:p>
        </p:txBody>
      </p:sp>
      <p:sp>
        <p:nvSpPr>
          <p:cNvPr id="4" name="Slide Number Placeholder 3">
            <a:extLst>
              <a:ext uri="{FF2B5EF4-FFF2-40B4-BE49-F238E27FC236}">
                <a16:creationId xmlns:a16="http://schemas.microsoft.com/office/drawing/2014/main" id="{24AC5A72-7610-475B-BB67-7958D591D351}"/>
              </a:ext>
            </a:extLst>
          </p:cNvPr>
          <p:cNvSpPr>
            <a:spLocks noGrp="1"/>
          </p:cNvSpPr>
          <p:nvPr>
            <p:ph type="sldNum" sz="quarter" idx="12"/>
          </p:nvPr>
        </p:nvSpPr>
        <p:spPr/>
        <p:txBody>
          <a:bodyPr/>
          <a:lstStyle/>
          <a:p>
            <a:fld id="{6B8537A5-0EE2-4FF7-BC0A-3D1FFF12F2AF}" type="slidenum">
              <a:rPr lang="en-CA" smtClean="0"/>
              <a:t>7</a:t>
            </a:fld>
            <a:endParaRPr lang="en-CA" dirty="0"/>
          </a:p>
        </p:txBody>
      </p:sp>
    </p:spTree>
    <p:extLst>
      <p:ext uri="{BB962C8B-B14F-4D97-AF65-F5344CB8AC3E}">
        <p14:creationId xmlns:p14="http://schemas.microsoft.com/office/powerpoint/2010/main" val="2406768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9" y="569066"/>
            <a:ext cx="10684410" cy="5655156"/>
          </a:xfrm>
        </p:spPr>
        <p:txBody>
          <a:bodyPr/>
          <a:lstStyle/>
          <a:p>
            <a:r>
              <a:rPr lang="en-CA" dirty="0">
                <a:solidFill>
                  <a:schemeClr val="tx1"/>
                </a:solidFill>
              </a:rPr>
              <a:t>December 2013 – Council adopted the creation of an Office of Ethics Commissioner and asked the Province of Manitoba to amend the </a:t>
            </a:r>
            <a:r>
              <a:rPr lang="en-CA" i="1" dirty="0">
                <a:solidFill>
                  <a:schemeClr val="tx1"/>
                </a:solidFill>
              </a:rPr>
              <a:t>City of Winnipeg Charter </a:t>
            </a:r>
            <a:r>
              <a:rPr lang="en-CA" dirty="0">
                <a:solidFill>
                  <a:schemeClr val="tx1"/>
                </a:solidFill>
              </a:rPr>
              <a:t>to provide the Ethics Commissioner with investigative powers and the ability for Council to sanction members of council, statutory officers and members of the Winnipeg Police Service, on the recommendation of the Ethics Commissioner. </a:t>
            </a:r>
          </a:p>
          <a:p>
            <a:r>
              <a:rPr lang="en-CA" dirty="0">
                <a:solidFill>
                  <a:schemeClr val="tx1"/>
                </a:solidFill>
              </a:rPr>
              <a:t>The Province did not amend the Charter and advised that the City of Winnipeg had the authority to establish an Ethics Commission under the existing framework.  </a:t>
            </a:r>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C5EB65D7-25D9-4DCD-89F8-308593CBBECE}" type="slidenum">
              <a:rPr lang="en-US" smtClean="0">
                <a:solidFill>
                  <a:schemeClr val="tx1"/>
                </a:solidFill>
              </a:rPr>
              <a:t>8</a:t>
            </a:fld>
            <a:endParaRPr lang="en-US" dirty="0">
              <a:solidFill>
                <a:schemeClr val="tx1"/>
              </a:solidFill>
            </a:endParaRPr>
          </a:p>
        </p:txBody>
      </p:sp>
      <p:sp>
        <p:nvSpPr>
          <p:cNvPr id="5" name="TextBox 4">
            <a:extLst>
              <a:ext uri="{FF2B5EF4-FFF2-40B4-BE49-F238E27FC236}">
                <a16:creationId xmlns:a16="http://schemas.microsoft.com/office/drawing/2014/main" id="{A87744D9-387C-4A4E-B7C1-196B55C13344}"/>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131185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317" y="569066"/>
            <a:ext cx="10740681" cy="5655156"/>
          </a:xfrm>
        </p:spPr>
        <p:txBody>
          <a:bodyPr>
            <a:normAutofit/>
          </a:bodyPr>
          <a:lstStyle/>
          <a:p>
            <a:r>
              <a:rPr lang="en-CA" dirty="0">
                <a:solidFill>
                  <a:schemeClr val="tx1"/>
                </a:solidFill>
              </a:rPr>
              <a:t>June 17, 2015 – Council instructed the Winnipeg Public Service to create an Office of Ethics Commissioner, with the maximum authority under the existing Charter. </a:t>
            </a:r>
          </a:p>
          <a:p>
            <a:r>
              <a:rPr lang="en-CA" dirty="0">
                <a:solidFill>
                  <a:schemeClr val="tx1"/>
                </a:solidFill>
                <a:hlinkClick r:id="rId3">
                  <a:extLst>
                    <a:ext uri="{A12FA001-AC4F-418D-AE19-62706E023703}">
                      <ahyp:hlinkClr xmlns:ahyp="http://schemas.microsoft.com/office/drawing/2018/hyperlinkcolor" val="tx"/>
                    </a:ext>
                  </a:extLst>
                </a:hlinkClick>
              </a:rPr>
              <a:t>December 9, 2015</a:t>
            </a:r>
            <a:r>
              <a:rPr lang="en-CA" dirty="0">
                <a:solidFill>
                  <a:schemeClr val="tx1"/>
                </a:solidFill>
              </a:rPr>
              <a:t> – Council adopted the recommendation in the Report on the Office of the Integrity (Ethics) Commissioner that the Office of the Integrity Commissioner be created. </a:t>
            </a:r>
          </a:p>
          <a:p>
            <a:r>
              <a:rPr lang="en-CA" dirty="0">
                <a:solidFill>
                  <a:schemeClr val="tx1"/>
                </a:solidFill>
                <a:hlinkClick r:id="rId4">
                  <a:extLst>
                    <a:ext uri="{A12FA001-AC4F-418D-AE19-62706E023703}">
                      <ahyp:hlinkClr xmlns:ahyp="http://schemas.microsoft.com/office/drawing/2018/hyperlinkcolor" val="tx"/>
                    </a:ext>
                  </a:extLst>
                </a:hlinkClick>
              </a:rPr>
              <a:t>February 22, 2017 </a:t>
            </a:r>
            <a:r>
              <a:rPr lang="en-CA" dirty="0">
                <a:solidFill>
                  <a:schemeClr val="tx1"/>
                </a:solidFill>
              </a:rPr>
              <a:t>– Council adopted the recommendation of the Executive policy Committee that Sherri Walsh of Hill Sokalski Walsh Olson LLP be awarded a contract as the City of Winnipeg’s Integrity Commissioner.</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C5EB65D7-25D9-4DCD-89F8-308593CBBECE}" type="slidenum">
              <a:rPr lang="en-US" smtClean="0">
                <a:solidFill>
                  <a:schemeClr val="tx1"/>
                </a:solidFill>
              </a:rPr>
              <a:t>9</a:t>
            </a:fld>
            <a:endParaRPr lang="en-US" dirty="0">
              <a:solidFill>
                <a:schemeClr val="tx1"/>
              </a:solidFill>
            </a:endParaRPr>
          </a:p>
        </p:txBody>
      </p:sp>
      <p:sp>
        <p:nvSpPr>
          <p:cNvPr id="5" name="TextBox 4">
            <a:extLst>
              <a:ext uri="{FF2B5EF4-FFF2-40B4-BE49-F238E27FC236}">
                <a16:creationId xmlns:a16="http://schemas.microsoft.com/office/drawing/2014/main" id="{97F4B0CA-FA16-4CCF-8E98-3FA284A2E5A2}"/>
              </a:ext>
            </a:extLst>
          </p:cNvPr>
          <p:cNvSpPr txBox="1"/>
          <p:nvPr/>
        </p:nvSpPr>
        <p:spPr>
          <a:xfrm>
            <a:off x="9809008" y="5735637"/>
            <a:ext cx="2214068" cy="938719"/>
          </a:xfrm>
          <a:prstGeom prst="rect">
            <a:avLst/>
          </a:prstGeom>
          <a:noFill/>
        </p:spPr>
        <p:txBody>
          <a:bodyPr wrap="none" rtlCol="0">
            <a:spAutoFit/>
          </a:bodyPr>
          <a:lstStyle/>
          <a:p>
            <a:r>
              <a:rPr lang="en-CA" sz="1600" b="1" dirty="0">
                <a:latin typeface="+mj-lt"/>
              </a:rPr>
              <a:t>Sherri Walsh</a:t>
            </a:r>
          </a:p>
          <a:p>
            <a:r>
              <a:rPr lang="en-CA" sz="1400" dirty="0">
                <a:latin typeface="+mj-lt"/>
              </a:rPr>
              <a:t>Integrity Commissioner </a:t>
            </a:r>
          </a:p>
          <a:p>
            <a:r>
              <a:rPr lang="en-CA" sz="1400" dirty="0">
                <a:latin typeface="+mj-lt"/>
              </a:rPr>
              <a:t>for the City of Winnipeg</a:t>
            </a:r>
          </a:p>
          <a:p>
            <a:r>
              <a:rPr lang="en-CA" sz="1100" dirty="0">
                <a:latin typeface="+mj-lt"/>
              </a:rPr>
              <a:t>swalsh@hillcounsel.com</a:t>
            </a:r>
          </a:p>
        </p:txBody>
      </p:sp>
    </p:spTree>
    <p:extLst>
      <p:ext uri="{BB962C8B-B14F-4D97-AF65-F5344CB8AC3E}">
        <p14:creationId xmlns:p14="http://schemas.microsoft.com/office/powerpoint/2010/main" val="139433909"/>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TM10001103[[fn=Headlines]]</Template>
  <TotalTime>154</TotalTime>
  <Words>4408</Words>
  <Application>Microsoft Office PowerPoint</Application>
  <PresentationFormat>Widescreen</PresentationFormat>
  <Paragraphs>405</Paragraphs>
  <Slides>44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Century Schoolbook</vt:lpstr>
      <vt:lpstr>Corbel</vt:lpstr>
      <vt:lpstr>Headlines</vt:lpstr>
      <vt:lpstr>  The Role of the Integrity Commissioner for the City of Winnipeg   Presentation to the Office of the Auditor General of Manitoba   January 29, 2019</vt:lpstr>
      <vt:lpstr>Ethics and Accountability Frameworks</vt:lpstr>
      <vt:lpstr>PowerPoint Presentation</vt:lpstr>
      <vt:lpstr>PowerPoint Presentation</vt:lpstr>
      <vt:lpstr>PowerPoint Presentation</vt:lpstr>
      <vt:lpstr>PowerPoint Presentation</vt:lpstr>
      <vt:lpstr>History of the Creation of the Role</vt:lpstr>
      <vt:lpstr>PowerPoint Presentation</vt:lpstr>
      <vt:lpstr>PowerPoint Presentation</vt:lpstr>
      <vt:lpstr>City of Winnipeg Integrity Commissioner’s  Mandate</vt:lpstr>
      <vt:lpstr>Approval of a Voluntary Lobbyist Registry</vt:lpstr>
      <vt:lpstr>PowerPoint Presentation</vt:lpstr>
      <vt:lpstr>Key Principles - Code of Conduct for Members of Council for the City of Winnipeg </vt:lpstr>
      <vt:lpstr>  Government Ethics and Public Trust </vt:lpstr>
      <vt:lpstr>Integrity</vt:lpstr>
      <vt:lpstr>PowerPoint Presentation</vt:lpstr>
      <vt:lpstr>Public Trust</vt:lpstr>
      <vt:lpstr>PowerPoint Presentation</vt:lpstr>
      <vt:lpstr>PowerPoint Presentation</vt:lpstr>
      <vt:lpstr>Annotated Code of Conduct</vt:lpstr>
      <vt:lpstr>Conflict of Interest</vt:lpstr>
      <vt:lpstr>Gifts and Benefits</vt:lpstr>
      <vt:lpstr>PowerPoint Presentation</vt:lpstr>
      <vt:lpstr>Acceptability of Gifts</vt:lpstr>
      <vt:lpstr>Keep Politics and Management Separate</vt:lpstr>
      <vt:lpstr>Don’t Air Dirty Laundry in Public</vt:lpstr>
      <vt:lpstr>Workplace Harassment</vt:lpstr>
      <vt:lpstr>PowerPoint Presentation</vt:lpstr>
      <vt:lpstr>Recent Example of Workplace Harassment Taken from the Office of the Integrity Commissioner of Whitchurch-Stouffville, Final Report, September 20, 2017  </vt:lpstr>
      <vt:lpstr>Enforcement of the Code of Conduct</vt:lpstr>
      <vt:lpstr>Integrity Commissioner’s Jurisdiction</vt:lpstr>
      <vt:lpstr>Complaints Outside Integrity Commissioner’s Jurisdiction</vt:lpstr>
      <vt:lpstr>PowerPoint Presentation</vt:lpstr>
      <vt:lpstr>Complaint Process </vt:lpstr>
      <vt:lpstr>PowerPoint Presentation</vt:lpstr>
      <vt:lpstr>Consequences of Finding a Council Member is in Breach of the Code </vt:lpstr>
      <vt:lpstr>PowerPoint Presentation</vt:lpstr>
      <vt:lpstr>Challenges Associated with the Role</vt:lpstr>
      <vt:lpstr>PowerPoint Presentation</vt:lpstr>
      <vt:lpstr>PowerPoint Presentation</vt:lpstr>
      <vt:lpstr>PowerPoint Presentation</vt:lpstr>
      <vt:lpstr>Emerging Issues</vt:lpstr>
      <vt:lpstr>PowerPoint Presentation</vt:lpstr>
      <vt:lpstr>Desired Legislative Changes to Enhance the City’s Accountability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Integrity Commissioner for the City of Winnipeg   Presentation to the Office of the Auditor General of Manitoba   January 29, 2019</dc:title>
  <dc:creator>Deborah S. Son</dc:creator>
  <cp:lastModifiedBy>Deborah S. Son</cp:lastModifiedBy>
  <cp:revision>25</cp:revision>
  <dcterms:created xsi:type="dcterms:W3CDTF">2019-01-22T19:27:44Z</dcterms:created>
  <dcterms:modified xsi:type="dcterms:W3CDTF">2019-01-23T21:31:44Z</dcterms:modified>
</cp:coreProperties>
</file>